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handoutMasterIdLst>
    <p:handoutMasterId r:id="rId23"/>
  </p:handoutMasterIdLst>
  <p:sldIdLst>
    <p:sldId id="258" r:id="rId5"/>
    <p:sldId id="268" r:id="rId6"/>
    <p:sldId id="269" r:id="rId7"/>
    <p:sldId id="278" r:id="rId8"/>
    <p:sldId id="279" r:id="rId9"/>
    <p:sldId id="280" r:id="rId10"/>
    <p:sldId id="282" r:id="rId11"/>
    <p:sldId id="271" r:id="rId12"/>
    <p:sldId id="283" r:id="rId13"/>
    <p:sldId id="285" r:id="rId14"/>
    <p:sldId id="270" r:id="rId15"/>
    <p:sldId id="286" r:id="rId16"/>
    <p:sldId id="287" r:id="rId17"/>
    <p:sldId id="272" r:id="rId18"/>
    <p:sldId id="276" r:id="rId19"/>
    <p:sldId id="256" r:id="rId20"/>
    <p:sldId id="28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7638" autoAdjust="0"/>
  </p:normalViewPr>
  <p:slideViewPr>
    <p:cSldViewPr snapToGrid="0" showGuides="1">
      <p:cViewPr varScale="1">
        <p:scale>
          <a:sx n="42" d="100"/>
          <a:sy n="42" d="100"/>
        </p:scale>
        <p:origin x="1272" y="53"/>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1/13/2021</a:t>
            </a:fld>
            <a:endParaRPr lang="en-US" dirty="0"/>
          </a:p>
        </p:txBody>
      </p:sp>
      <p:sp>
        <p:nvSpPr>
          <p:cNvPr id="4" name="Footer Placeholder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jpeg>
</file>

<file path=ppt/media/image43.png>
</file>

<file path=ppt/media/image44.png>
</file>

<file path=ppt/media/image45.svg>
</file>

<file path=ppt/media/image46.png>
</file>

<file path=ppt/media/image47.svg>
</file>

<file path=ppt/media/image48.png>
</file>

<file path=ppt/media/image49.jpeg>
</file>

<file path=ppt/media/image5.png>
</file>

<file path=ppt/media/image50.png>
</file>

<file path=ppt/media/image6.sv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1/13/2021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Daniel Scarpa Presenting an Advanced Analytic Solution to the GE organization executives.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31797957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analytic architecture to be used will leverage GE’s established data collection and storage procedures combined with the proven CRISP-DM method for machine learning.</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same quality, integrity, and protection standards GE is known for will remain.</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 customized transformation format can be created to standardize the incoming customer data into a structure suitable for modeling.</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process around the data is shown by the CRISP-DM method image on the right that includes the business and data understanding steps, preparation and modeling steps, evaluation and deployment of the model.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After deployed, monitoring and re-assessing is required, and the process is restarted.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10</a:t>
            </a:fld>
            <a:endParaRPr lang="en-US" noProof="0" dirty="0"/>
          </a:p>
        </p:txBody>
      </p:sp>
    </p:spTree>
    <p:extLst>
      <p:ext uri="{BB962C8B-B14F-4D97-AF65-F5344CB8AC3E}">
        <p14:creationId xmlns:p14="http://schemas.microsoft.com/office/powerpoint/2010/main" val="25789133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Customers – utilizing their data, make appropriate ethical considerations and ensure security .</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GE organization executives - Will monitor the success and profitability of this project. We will rely on these individuals for support – need buy-in </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Project manager is responsible for ensuring that the project stays on track and that each individual involved complete the required work as planned and on time.</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data analytics will include a data analyst, data engineer and data scientist roles.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data analyst will likely work with the input data, during the cleaning and prepping stages.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data engineer will likely do most of the modeling and automating.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data scientist will likely do most of the validating and prepping the results to delivery to the retention team.</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retention team is responsible for utilizing the predictions made to take strategic action to prevent the identified customers from leaving.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11</a:t>
            </a:fld>
            <a:endParaRPr lang="en-US"/>
          </a:p>
        </p:txBody>
      </p:sp>
    </p:spTree>
    <p:extLst>
      <p:ext uri="{BB962C8B-B14F-4D97-AF65-F5344CB8AC3E}">
        <p14:creationId xmlns:p14="http://schemas.microsoft.com/office/powerpoint/2010/main" val="33280789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First step is to have the project charter developed that clearly outlines the objectives, scope, and roles. </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initial timeline is proposed below (in modified Gantt chart), however the model will be an ongoing project. </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Monitor the outcomes for predicted churners. Model performance should also be monitored.</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Report results to organization executives and analytic team.</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Planned maintenance includes, tuning, re-testing, and re-training.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12</a:t>
            </a:fld>
            <a:endParaRPr lang="en-US" noProof="0" dirty="0"/>
          </a:p>
        </p:txBody>
      </p:sp>
    </p:spTree>
    <p:extLst>
      <p:ext uri="{BB962C8B-B14F-4D97-AF65-F5344CB8AC3E}">
        <p14:creationId xmlns:p14="http://schemas.microsoft.com/office/powerpoint/2010/main" val="4033926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Implementation will follow the established CRISP-DM methodology.</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ensures standardized processes and supports success.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Process developed should be integrated into GE’s existing infrastructure.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 Cross-functional team is to be assigned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Steps should begin to be automated. Like the reporting being generated.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Periotic retraining and tuning will be planned.</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Modeling showed that months in Service, average voice calls received, web capability, number of models used, count of sub-users, refurbished status, and number of previous retention offers accepted are all important factors for predicting churn.</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Unseen test data contained 213 customer who churned. The model correctly predicted 194 of these 213 churners.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That is 91% accurate on predicting churn. </a:t>
            </a: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Overall accuracy, that also considers predictions for remaining customers, is 85.1% accuracy. Still very good.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Correctly predicting customers who stay is important, because if we send retention offers to customers who would have stayed anyway, that would be considered waste and will cut into the savings gained from retaining customers who would have left.</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These considerations are Cost-effective because it cost up to 5x more to acquire a new customer than to retain existing customers (Alder, 2018)</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Calculation of savings estimates GE Health Mobile Device Platform sector annual revenue of $210M.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Considers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aprox</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1,000 mobile customers lost monthly with $500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ave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profit per customer subscription fee per month.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Model correctly predicts 91% of at-risk customers before churn with minimal loss due to false positive predictions.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Even with enticing concessions are required to retain customers, 20% savings is reasonable. </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Saving from 20% Churn Reduction = $1.44M (CDO Advisors, 2019)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13</a:t>
            </a:fld>
            <a:endParaRPr lang="en-US"/>
          </a:p>
        </p:txBody>
      </p:sp>
    </p:spTree>
    <p:extLst>
      <p:ext uri="{BB962C8B-B14F-4D97-AF65-F5344CB8AC3E}">
        <p14:creationId xmlns:p14="http://schemas.microsoft.com/office/powerpoint/2010/main" val="600095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actual realization of savings is highly dependent on the ability of the retention team to keep the at-risk customer on.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Measures should be taken to ensure this team goes a good job and is setup for success.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correct prediction of at-risk customers isn’t helpful if they consistently still leave even after retention efforts.</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Efficiency in processes and procedures established need to persist, otherwise savings % will be reduced.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insights from important features identified through modeling can be used to make down stream changed in the actual product and in operations.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For example, web capability and refurbished status showed to be important. If proven to be worth it, more products can be made to web capability always included or reductions can be made in the use of refurbished items.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established process for predictive modeling can be replicated for different areas of business within GE.</a:t>
            </a: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results realized from this predictive modeling will provide GE with the opportunity to preemptively take action to retain customers.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 sustainable infrastructure has been established around these processes.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modeling will require ongoing efforts.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As the industry and customer behavior changes the model will require adjustments and tuning.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14</a:t>
            </a:fld>
            <a:endParaRPr lang="en-US"/>
          </a:p>
        </p:txBody>
      </p:sp>
    </p:spTree>
    <p:extLst>
      <p:ext uri="{BB962C8B-B14F-4D97-AF65-F5344CB8AC3E}">
        <p14:creationId xmlns:p14="http://schemas.microsoft.com/office/powerpoint/2010/main" val="1631156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An improvement in quality of internal GE data will directly translate to efficiency, effectiveness, and savings. The original data provided was very dirty with missing values and errors that need to be corrected.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Many features could not be used and information was wasted.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Slight improvements in intake can have a huge impact.</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External data can be incorporated from reputable sources to supplement the GE internal data.</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 would also recommend additional analysis on the retention packages offered and the cost of the efforts required.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Without a strong understanding of these figures, accurate savings calculations will be difficult.</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Enhancement within the supporting areas to modeling, like with initial intake of data mentioned or improved training for the retention team will boost the overall results of this data analytic solution.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15</a:t>
            </a:fld>
            <a:endParaRPr lang="en-US" noProof="0" dirty="0"/>
          </a:p>
        </p:txBody>
      </p:sp>
    </p:spTree>
    <p:extLst>
      <p:ext uri="{BB962C8B-B14F-4D97-AF65-F5344CB8AC3E}">
        <p14:creationId xmlns:p14="http://schemas.microsoft.com/office/powerpoint/2010/main" val="10039034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16</a:t>
            </a:fld>
            <a:endParaRPr lang="en-US" noProof="0" dirty="0"/>
          </a:p>
        </p:txBody>
      </p:sp>
    </p:spTree>
    <p:extLst>
      <p:ext uri="{BB962C8B-B14F-4D97-AF65-F5344CB8AC3E}">
        <p14:creationId xmlns:p14="http://schemas.microsoft.com/office/powerpoint/2010/main" val="28256395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17</a:t>
            </a:fld>
            <a:endParaRPr lang="en-US" noProof="0" dirty="0"/>
          </a:p>
        </p:txBody>
      </p:sp>
    </p:spTree>
    <p:extLst>
      <p:ext uri="{BB962C8B-B14F-4D97-AF65-F5344CB8AC3E}">
        <p14:creationId xmlns:p14="http://schemas.microsoft.com/office/powerpoint/2010/main" val="22850419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Start by coving the sector in question within the GE Healthcare portfolio, landscape of Health IT Service, the business problem, purpose of the advanced analytic model, explanation of predictive analysis, and significance of this analysis.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2</a:t>
            </a:fld>
            <a:endParaRPr lang="en-US"/>
          </a:p>
        </p:txBody>
      </p:sp>
    </p:spTree>
    <p:extLst>
      <p:ext uri="{BB962C8B-B14F-4D97-AF65-F5344CB8AC3E}">
        <p14:creationId xmlns:p14="http://schemas.microsoft.com/office/powerpoint/2010/main" val="2243169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General Electric is a global leader in healthcare and IT Health Services with $19 billion in revenue in 2018 and operating in more than 160 countries around the world (GE Healthcare, 2020). </a:t>
            </a: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service in question is a Health IT subscription used on mobile devices as a platform to assist medical professionals in their daily roles. This sector represents an estimated $210 million annual revenue (GE Healthcare, 2019).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digital healthcare service industry has seen considerable growth in recent years that is expected to continue (Deloitte, 2020).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Studies have shown that increased rates of customer retention yield higher profit margins than the same rate increase in new customer acquisition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Tatikonda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2013). Customer churn is not only a loss in recurring revenue, but also a loss of potential expansion revenue. Plus, the expense to fill the replacement of the loss is higher due to higher customer acquisition cost. </a:t>
            </a:r>
          </a:p>
          <a:p>
            <a:pPr marL="0" marR="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Now more than ever, a customer retention strategy will deliver business value to GE.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3</a:t>
            </a:fld>
            <a:endParaRPr lang="en-US"/>
          </a:p>
        </p:txBody>
      </p:sp>
    </p:spTree>
    <p:extLst>
      <p:ext uri="{BB962C8B-B14F-4D97-AF65-F5344CB8AC3E}">
        <p14:creationId xmlns:p14="http://schemas.microsoft.com/office/powerpoint/2010/main" val="2851398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Churn analysis is established as a successful and sustainable method to identify at-risk clients early enough to reduce attrition rates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Forhad</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Hussain, &amp; Rahman, 2014).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purpose of this analysis is to develop an optimal process to predict churn before customers terminate service.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Machine learning models have been developed to leverage existing GE data.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significance of this analysis translates to an estimated $1.2 million in saving per year if a 20% improvement in customer retention is made.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4</a:t>
            </a:fld>
            <a:endParaRPr lang="en-US"/>
          </a:p>
        </p:txBody>
      </p:sp>
    </p:spTree>
    <p:extLst>
      <p:ext uri="{BB962C8B-B14F-4D97-AF65-F5344CB8AC3E}">
        <p14:creationId xmlns:p14="http://schemas.microsoft.com/office/powerpoint/2010/main" val="1168423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Pilot plan developed initially before revised final model.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 will highlight initial models developed, the preliminary focus, evaluate the pilot, and cover successes, failures, and lessons learned.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5</a:t>
            </a:fld>
            <a:endParaRPr lang="en-US"/>
          </a:p>
        </p:txBody>
      </p:sp>
    </p:spTree>
    <p:extLst>
      <p:ext uri="{BB962C8B-B14F-4D97-AF65-F5344CB8AC3E}">
        <p14:creationId xmlns:p14="http://schemas.microsoft.com/office/powerpoint/2010/main" val="2372113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Initial models types developed included logistic regression, support vector machine (SVM), and random forest.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preliminary focus was to get the models functional. There was less time available to implement improvements.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Initial successes included effective leveraging existing data at no additional cost. Utilize current analytics and customer retention workforce. Include established GE security measures.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Initial failure to build acceptable logistic regression and SVM models.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Initial random forest model had very good overall error rate, however one of the top lesion learned was that even though the overall error rate was low, this model was better at predicting the customers that would stay and not as good at predicting the customers who would eventually churn. This prediction is less valuable, this would equate to less than the 20% improvement to customer retention goal and lower ROI. Improvement was needed.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dirty="0"/>
              <a:t>The preliminary results are highlighted here for each initial model, with the error matrices that shows the number of predictions that were correct / incorrect and the ROC curve plots that graph the true positive rate vs the false positive rate. Full analysis and larger graphs will be available in the detailed report provided.</a:t>
            </a:r>
          </a:p>
        </p:txBody>
      </p:sp>
      <p:sp>
        <p:nvSpPr>
          <p:cNvPr id="4" name="Slide Number Placeholder 3"/>
          <p:cNvSpPr>
            <a:spLocks noGrp="1"/>
          </p:cNvSpPr>
          <p:nvPr>
            <p:ph type="sldNum" sz="quarter" idx="10"/>
          </p:nvPr>
        </p:nvSpPr>
        <p:spPr/>
        <p:txBody>
          <a:bodyPr/>
          <a:lstStyle/>
          <a:p>
            <a:fld id="{6336304E-FDE3-4B4F-A3B7-EBE87F3FA5E2}" type="slidenum">
              <a:rPr lang="en-US" smtClean="0"/>
              <a:t>6</a:t>
            </a:fld>
            <a:endParaRPr lang="en-US"/>
          </a:p>
        </p:txBody>
      </p:sp>
    </p:spTree>
    <p:extLst>
      <p:ext uri="{BB962C8B-B14F-4D97-AF65-F5344CB8AC3E}">
        <p14:creationId xmlns:p14="http://schemas.microsoft.com/office/powerpoint/2010/main" val="40966143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modified plan includes improved model results, identification of stakeholders, outline of project plan, analytic architecture pattern details, and implementation description.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7</a:t>
            </a:fld>
            <a:endParaRPr lang="en-US"/>
          </a:p>
        </p:txBody>
      </p:sp>
    </p:spTree>
    <p:extLst>
      <p:ext uri="{BB962C8B-B14F-4D97-AF65-F5344CB8AC3E}">
        <p14:creationId xmlns:p14="http://schemas.microsoft.com/office/powerpoint/2010/main" val="1203549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During the subsequent revisions, all models were improved. Comparison of results shown. </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RF still best and this revised model does better at predicting customers that will churn. This is more valuable prediction we were looking for and will translates to greater than or equal to the 20% improved retention previously discussed.</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make the improvements, more time was spent analyzing the relationships between variables utilized that resulted in more optimal variable selections and better results.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8</a:t>
            </a:fld>
            <a:endParaRPr lang="en-US"/>
          </a:p>
        </p:txBody>
      </p:sp>
    </p:spTree>
    <p:extLst>
      <p:ext uri="{BB962C8B-B14F-4D97-AF65-F5344CB8AC3E}">
        <p14:creationId xmlns:p14="http://schemas.microsoft.com/office/powerpoint/2010/main" val="3880404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During revisions, flow charts were also developed.</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first lists all analytic steps needed to examine the source data, checking quality, clean, and make manipulation in preparation for modeling. </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second chart lists the steps need to check for collinearity and relationships between variables, select optimal variables, assess model fit, store details, generate results.</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These flow charts were developed to increase the reproducibility of these modeling efforts.</a:t>
            </a:r>
          </a:p>
          <a:p>
            <a:pPr marL="0" marR="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Screenshots included for reference only. Full size and details will be included in the final report distributed.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9</a:t>
            </a:fld>
            <a:endParaRPr lang="en-US"/>
          </a:p>
        </p:txBody>
      </p:sp>
    </p:spTree>
    <p:extLst>
      <p:ext uri="{BB962C8B-B14F-4D97-AF65-F5344CB8AC3E}">
        <p14:creationId xmlns:p14="http://schemas.microsoft.com/office/powerpoint/2010/main" val="27068608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accent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312605"/>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9758E15-A93D-4FB9-843D-1490E27A151B}"/>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844881"/>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4E0FBE0E-A6B0-483E-93DD-5C20DA069DB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lvl1pPr>
          </a:lstStyle>
          <a:p>
            <a:pPr marL="228600" lvl="0" indent="-228600"/>
            <a:r>
              <a:rPr lang="en-US" noProof="0" dirty="0"/>
              <a:t>Website </a:t>
            </a:r>
            <a:r>
              <a:rPr lang="en-US" noProof="0" dirty="0" err="1"/>
              <a:t>url</a:t>
            </a:r>
            <a:r>
              <a:rPr lang="en-US" noProof="0" dirty="0"/>
              <a:t> here</a:t>
            </a:r>
          </a:p>
        </p:txBody>
      </p:sp>
      <p:pic>
        <p:nvPicPr>
          <p:cNvPr id="17" name="Graphic 16" descr="Envelope">
            <a:extLst>
              <a:ext uri="{FF2B5EF4-FFF2-40B4-BE49-F238E27FC236}">
                <a16:creationId xmlns:a16="http://schemas.microsoft.com/office/drawing/2014/main" id="{E5B30B87-6C2E-48F1-9026-E4F6BEA1CFE7}"/>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541475" y="4452337"/>
            <a:ext cx="387795" cy="387795"/>
          </a:xfrm>
          <a:prstGeom prst="rect">
            <a:avLst/>
          </a:prstGeom>
        </p:spPr>
      </p:pic>
      <p:pic>
        <p:nvPicPr>
          <p:cNvPr id="18" name="Graphic 17" descr="Network">
            <a:extLst>
              <a:ext uri="{FF2B5EF4-FFF2-40B4-BE49-F238E27FC236}">
                <a16:creationId xmlns:a16="http://schemas.microsoft.com/office/drawing/2014/main" id="{2DA3CFE0-4ED8-4345-A158-94E70F463E99}"/>
              </a:ext>
            </a:extLst>
          </p:cNvPr>
          <p:cNvPicPr>
            <a:picLocks noChangeAspect="1"/>
          </p:cNvPicPr>
          <p:nvPr userDrawn="1"/>
        </p:nvPicPr>
        <p:blipFill>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id="{2CE9908F-CF81-43F9-880A-401D0C0FB2ED}"/>
              </a:ext>
            </a:extLst>
          </p:cNvPr>
          <p:cNvSpPr>
            <a:spLocks noGrp="1"/>
          </p:cNvSpPr>
          <p:nvPr>
            <p:ph type="title"/>
          </p:nvPr>
        </p:nvSpPr>
        <p:spPr>
          <a:xfrm>
            <a:off x="6469778" y="3429000"/>
            <a:ext cx="5011410" cy="651448"/>
          </a:xfrm>
          <a:noFill/>
        </p:spPr>
        <p:txBody>
          <a:bodyPr wrap="square" rtlCol="0">
            <a:noAutofit/>
          </a:bodyPr>
          <a:lstStyle>
            <a:lvl1pPr>
              <a:defRPr lang="en-US" sz="6000" b="1" cap="all" baseline="0">
                <a:solidFill>
                  <a:schemeClr val="accent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637136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12" name="Straight Connector 11">
            <a:extLst>
              <a:ext uri="{FF2B5EF4-FFF2-40B4-BE49-F238E27FC236}">
                <a16:creationId xmlns:a16="http://schemas.microsoft.com/office/drawing/2014/main"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Graphic 18" descr="Envelope">
            <a:extLst>
              <a:ext uri="{FF2B5EF4-FFF2-40B4-BE49-F238E27FC236}">
                <a16:creationId xmlns:a16="http://schemas.microsoft.com/office/drawing/2014/main" id="{A686352B-226C-4579-B831-0DC14EC3895E}"/>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6541475" y="4452337"/>
            <a:ext cx="387795" cy="387795"/>
          </a:xfrm>
          <a:prstGeom prst="rect">
            <a:avLst/>
          </a:prstGeom>
        </p:spPr>
      </p:pic>
      <p:pic>
        <p:nvPicPr>
          <p:cNvPr id="20" name="Graphic 19" descr="Network">
            <a:extLst>
              <a:ext uri="{FF2B5EF4-FFF2-40B4-BE49-F238E27FC236}">
                <a16:creationId xmlns:a16="http://schemas.microsoft.com/office/drawing/2014/main" id="{460C8169-012B-451A-A6C2-6FEC0DC82AFC}"/>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522084" y="4925640"/>
            <a:ext cx="426575" cy="426575"/>
          </a:xfrm>
          <a:prstGeom prst="rect">
            <a:avLst/>
          </a:prstGeom>
        </p:spPr>
      </p:pic>
      <p:sp>
        <p:nvSpPr>
          <p:cNvPr id="21" name="Subtitle 2">
            <a:extLst>
              <a:ext uri="{FF2B5EF4-FFF2-40B4-BE49-F238E27FC236}">
                <a16:creationId xmlns:a16="http://schemas.microsoft.com/office/drawing/2014/main" id="{ADF17BC1-06CE-42EA-A970-31A7ED871AA4}"/>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22" name="Text Placeholder 6">
            <a:extLst>
              <a:ext uri="{FF2B5EF4-FFF2-40B4-BE49-F238E27FC236}">
                <a16:creationId xmlns:a16="http://schemas.microsoft.com/office/drawing/2014/main" id="{7035F1B3-4E91-44FF-B4E7-E5D87C7A034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solidFill>
                  <a:schemeClr val="bg1"/>
                </a:solidFill>
              </a:defRPr>
            </a:lvl1pPr>
          </a:lstStyle>
          <a:p>
            <a:pPr marL="228600" lvl="0" indent="-228600"/>
            <a:r>
              <a:rPr lang="en-US" noProof="0" dirty="0"/>
              <a:t>Website </a:t>
            </a:r>
            <a:r>
              <a:rPr lang="en-US" noProof="0" dirty="0" err="1"/>
              <a:t>url</a:t>
            </a:r>
            <a:r>
              <a:rPr lang="en-US" noProof="0" dirty="0"/>
              <a:t> here</a:t>
            </a:r>
          </a:p>
        </p:txBody>
      </p:sp>
      <p:sp>
        <p:nvSpPr>
          <p:cNvPr id="18" name="Title 1">
            <a:extLst>
              <a:ext uri="{FF2B5EF4-FFF2-40B4-BE49-F238E27FC236}">
                <a16:creationId xmlns:a16="http://schemas.microsoft.com/office/drawing/2014/main" id="{525B5135-F466-4A63-A42C-3BB2BAA7D24D}"/>
              </a:ext>
            </a:extLst>
          </p:cNvPr>
          <p:cNvSpPr>
            <a:spLocks noGrp="1"/>
          </p:cNvSpPr>
          <p:nvPr>
            <p:ph type="title"/>
          </p:nvPr>
        </p:nvSpPr>
        <p:spPr>
          <a:xfrm>
            <a:off x="6469778" y="3158641"/>
            <a:ext cx="5011410" cy="921807"/>
          </a:xfrm>
          <a:noFill/>
        </p:spPr>
        <p:txBody>
          <a:bodyPr wrap="square" rtlCol="0">
            <a:noAutofit/>
          </a:bodyPr>
          <a:lstStyle>
            <a:lvl1pPr>
              <a:defRPr lang="en-US" sz="6000" b="1" cap="all" baseline="0" dirty="0">
                <a:solidFill>
                  <a:schemeClr val="bg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8101070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Oval 5">
            <a:extLst>
              <a:ext uri="{FF2B5EF4-FFF2-40B4-BE49-F238E27FC236}">
                <a16:creationId xmlns:a16="http://schemas.microsoft.com/office/drawing/2014/main"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90578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endParaRPr lang="en-US" noProof="0" dirty="0"/>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grpSp>
        <p:nvGrpSpPr>
          <p:cNvPr id="4" name="Group 3">
            <a:extLst>
              <a:ext uri="{FF2B5EF4-FFF2-40B4-BE49-F238E27FC236}">
                <a16:creationId xmlns:a16="http://schemas.microsoft.com/office/drawing/2014/main" id="{AD5251EA-F450-4DD1-995B-DC89513424C8}"/>
              </a:ext>
            </a:extLst>
          </p:cNvPr>
          <p:cNvGrpSpPr/>
          <p:nvPr userDrawn="1"/>
        </p:nvGrpSpPr>
        <p:grpSpPr>
          <a:xfrm rot="16200000">
            <a:off x="1637386" y="1473117"/>
            <a:ext cx="8917229" cy="10769768"/>
            <a:chOff x="-1728305" y="-2049517"/>
            <a:chExt cx="8917229" cy="10769768"/>
          </a:xfrm>
        </p:grpSpPr>
        <p:sp>
          <p:nvSpPr>
            <p:cNvPr id="17" name="Oval 16">
              <a:extLst>
                <a:ext uri="{FF2B5EF4-FFF2-40B4-BE49-F238E27FC236}">
                  <a16:creationId xmlns:a16="http://schemas.microsoft.com/office/drawing/2014/main"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8" name="Group 17">
              <a:extLst>
                <a:ext uri="{FF2B5EF4-FFF2-40B4-BE49-F238E27FC236}">
                  <a16:creationId xmlns:a16="http://schemas.microsoft.com/office/drawing/2014/main"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grpSp>
      <p:sp>
        <p:nvSpPr>
          <p:cNvPr id="21" name="Text Placeholder 2">
            <a:extLst>
              <a:ext uri="{FF2B5EF4-FFF2-40B4-BE49-F238E27FC236}">
                <a16:creationId xmlns:a16="http://schemas.microsoft.com/office/drawing/2014/main"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2265441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5" name="Freeform 6">
              <a:extLst>
                <a:ext uri="{FF2B5EF4-FFF2-40B4-BE49-F238E27FC236}">
                  <a16:creationId xmlns:a16="http://schemas.microsoft.com/office/drawing/2014/main"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6" name="Freeform 7">
              <a:extLst>
                <a:ext uri="{FF2B5EF4-FFF2-40B4-BE49-F238E27FC236}">
                  <a16:creationId xmlns:a16="http://schemas.microsoft.com/office/drawing/2014/main"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2" name="Picture 11">
            <a:extLst>
              <a:ext uri="{FF2B5EF4-FFF2-40B4-BE49-F238E27FC236}">
                <a16:creationId xmlns:a16="http://schemas.microsoft.com/office/drawing/2014/main" id="{EC2DFD46-BF74-47BA-A496-92ED1979C36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3" name="Title 1">
            <a:extLst>
              <a:ext uri="{FF2B5EF4-FFF2-40B4-BE49-F238E27FC236}">
                <a16:creationId xmlns:a16="http://schemas.microsoft.com/office/drawing/2014/main" id="{EF788279-D710-447A-9E71-4D1344575691}"/>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37897589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7">
              <a:extLst>
                <a:ext uri="{FF2B5EF4-FFF2-40B4-BE49-F238E27FC236}">
                  <a16:creationId xmlns:a16="http://schemas.microsoft.com/office/drawing/2014/main"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332150F9-14BF-4DCB-884D-49596914C29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1" name="Title 1">
            <a:extLst>
              <a:ext uri="{FF2B5EF4-FFF2-40B4-BE49-F238E27FC236}">
                <a16:creationId xmlns:a16="http://schemas.microsoft.com/office/drawing/2014/main" id="{19DEF115-82C2-4E9D-A22C-8DA561FB37B8}"/>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092934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6">
              <a:extLst>
                <a:ext uri="{FF2B5EF4-FFF2-40B4-BE49-F238E27FC236}">
                  <a16:creationId xmlns:a16="http://schemas.microsoft.com/office/drawing/2014/main"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4" name="Freeform 7">
              <a:extLst>
                <a:ext uri="{FF2B5EF4-FFF2-40B4-BE49-F238E27FC236}">
                  <a16:creationId xmlns:a16="http://schemas.microsoft.com/office/drawing/2014/main"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ext Placeholder 2">
            <a:extLst>
              <a:ext uri="{FF2B5EF4-FFF2-40B4-BE49-F238E27FC236}">
                <a16:creationId xmlns:a16="http://schemas.microsoft.com/office/drawing/2014/main"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3">
            <a:extLst>
              <a:ext uri="{FF2B5EF4-FFF2-40B4-BE49-F238E27FC236}">
                <a16:creationId xmlns:a16="http://schemas.microsoft.com/office/drawing/2014/main" id="{67BA8B6E-A28D-4658-8C91-6CA7BD539B85}"/>
              </a:ext>
            </a:extLst>
          </p:cNvPr>
          <p:cNvSpPr>
            <a:spLocks noGrp="1"/>
          </p:cNvSpPr>
          <p:nvPr>
            <p:ph sz="half" idx="2"/>
          </p:nvPr>
        </p:nvSpPr>
        <p:spPr>
          <a:xfrm>
            <a:off x="51593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4">
            <a:extLst>
              <a:ext uri="{FF2B5EF4-FFF2-40B4-BE49-F238E27FC236}">
                <a16:creationId xmlns:a16="http://schemas.microsoft.com/office/drawing/2014/main"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8DFD34E8-36CC-4FFE-926B-C170208FEDB8}"/>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21" name="Picture 20">
            <a:extLst>
              <a:ext uri="{FF2B5EF4-FFF2-40B4-BE49-F238E27FC236}">
                <a16:creationId xmlns:a16="http://schemas.microsoft.com/office/drawing/2014/main" id="{03383C6B-3BE4-4380-AF26-1C21492FCE8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5" name="Title 1">
            <a:extLst>
              <a:ext uri="{FF2B5EF4-FFF2-40B4-BE49-F238E27FC236}">
                <a16:creationId xmlns:a16="http://schemas.microsoft.com/office/drawing/2014/main" id="{AE3770E9-CB74-47B0-8229-91F6F756015E}"/>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4617946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9" name="Title 1">
            <a:extLst>
              <a:ext uri="{FF2B5EF4-FFF2-40B4-BE49-F238E27FC236}">
                <a16:creationId xmlns:a16="http://schemas.microsoft.com/office/drawing/2014/main"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20" name="Text Placeholder 3">
            <a:extLst>
              <a:ext uri="{FF2B5EF4-FFF2-40B4-BE49-F238E27FC236}">
                <a16:creationId xmlns:a16="http://schemas.microsoft.com/office/drawing/2014/main"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pic>
        <p:nvPicPr>
          <p:cNvPr id="8" name="Picture 7">
            <a:extLst>
              <a:ext uri="{FF2B5EF4-FFF2-40B4-BE49-F238E27FC236}">
                <a16:creationId xmlns:a16="http://schemas.microsoft.com/office/drawing/2014/main" id="{06298D65-1027-4897-A948-DCEEF8FC3D9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21071857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6">
              <a:extLst>
                <a:ext uri="{FF2B5EF4-FFF2-40B4-BE49-F238E27FC236}">
                  <a16:creationId xmlns:a16="http://schemas.microsoft.com/office/drawing/2014/main"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7">
              <a:extLst>
                <a:ext uri="{FF2B5EF4-FFF2-40B4-BE49-F238E27FC236}">
                  <a16:creationId xmlns:a16="http://schemas.microsoft.com/office/drawing/2014/main"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itle 1">
            <a:extLst>
              <a:ext uri="{FF2B5EF4-FFF2-40B4-BE49-F238E27FC236}">
                <a16:creationId xmlns:a16="http://schemas.microsoft.com/office/drawing/2014/main"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17" name="Text Placeholder 3">
            <a:extLst>
              <a:ext uri="{FF2B5EF4-FFF2-40B4-BE49-F238E27FC236}">
                <a16:creationId xmlns:a16="http://schemas.microsoft.com/office/drawing/2014/main"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8" name="Content Placeholder 2">
            <a:extLst>
              <a:ext uri="{FF2B5EF4-FFF2-40B4-BE49-F238E27FC236}">
                <a16:creationId xmlns:a16="http://schemas.microsoft.com/office/drawing/2014/main"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91881DEA-0ECB-4310-ADF5-4337ACB4338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3025310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408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4ACB5603-8A62-4D45-B6EF-0D7E2D5FC4F7}"/>
              </a:ext>
            </a:extLst>
          </p:cNvPr>
          <p:cNvSpPr>
            <a:spLocks noGrp="1"/>
          </p:cNvSpPr>
          <p:nvPr>
            <p:ph type="body" idx="1" hasCustomPrompt="1"/>
          </p:nvPr>
        </p:nvSpPr>
        <p:spPr>
          <a:xfrm>
            <a:off x="2139388" y="1154832"/>
            <a:ext cx="7900525" cy="764460"/>
          </a:xfrm>
        </p:spPr>
        <p:txBody>
          <a:bodyPr>
            <a:noAutofit/>
          </a:bodyPr>
          <a:lstStyle>
            <a:lvl1pPr marL="0" indent="0" algn="ctr">
              <a:buNone/>
              <a:defRPr sz="1800" cap="none"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Dummy Text Comes Here</a:t>
            </a:r>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sp>
        <p:nvSpPr>
          <p:cNvPr id="15" name="Picture Placeholder 14">
            <a:extLst>
              <a:ext uri="{FF2B5EF4-FFF2-40B4-BE49-F238E27FC236}">
                <a16:creationId xmlns:a16="http://schemas.microsoft.com/office/drawing/2014/main" id="{B5A30B6B-EEDB-4142-8138-D50F5A307D76}"/>
              </a:ext>
            </a:extLst>
          </p:cNvPr>
          <p:cNvSpPr>
            <a:spLocks noGrp="1"/>
          </p:cNvSpPr>
          <p:nvPr>
            <p:ph type="pic" sz="quarter" idx="13"/>
          </p:nvPr>
        </p:nvSpPr>
        <p:spPr>
          <a:xfrm>
            <a:off x="2993041" y="2270376"/>
            <a:ext cx="6206400" cy="4587625"/>
          </a:xfrm>
          <a:custGeom>
            <a:avLst/>
            <a:gdLst>
              <a:gd name="connsiteX0" fmla="*/ 3103200 w 6206400"/>
              <a:gd name="connsiteY0" fmla="*/ 0 h 4587625"/>
              <a:gd name="connsiteX1" fmla="*/ 6206400 w 6206400"/>
              <a:gd name="connsiteY1" fmla="*/ 3103200 h 4587625"/>
              <a:gd name="connsiteX2" fmla="*/ 5831861 w 6206400"/>
              <a:gd name="connsiteY2" fmla="*/ 4582370 h 4587625"/>
              <a:gd name="connsiteX3" fmla="*/ 5828668 w 6206400"/>
              <a:gd name="connsiteY3" fmla="*/ 4587625 h 4587625"/>
              <a:gd name="connsiteX4" fmla="*/ 377733 w 6206400"/>
              <a:gd name="connsiteY4" fmla="*/ 4587625 h 4587625"/>
              <a:gd name="connsiteX5" fmla="*/ 374540 w 6206400"/>
              <a:gd name="connsiteY5" fmla="*/ 4582370 h 4587625"/>
              <a:gd name="connsiteX6" fmla="*/ 0 w 6206400"/>
              <a:gd name="connsiteY6" fmla="*/ 3103200 h 4587625"/>
              <a:gd name="connsiteX7" fmla="*/ 3103200 w 6206400"/>
              <a:gd name="connsiteY7" fmla="*/ 0 h 458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00" h="4587625">
                <a:moveTo>
                  <a:pt x="3103200" y="0"/>
                </a:moveTo>
                <a:cubicBezTo>
                  <a:pt x="4817050" y="0"/>
                  <a:pt x="6206400" y="1389350"/>
                  <a:pt x="6206400" y="3103200"/>
                </a:cubicBezTo>
                <a:cubicBezTo>
                  <a:pt x="6206400" y="3638778"/>
                  <a:pt x="6070721" y="4142667"/>
                  <a:pt x="5831861" y="4582370"/>
                </a:cubicBezTo>
                <a:lnTo>
                  <a:pt x="5828668" y="4587625"/>
                </a:lnTo>
                <a:lnTo>
                  <a:pt x="377733" y="4587625"/>
                </a:lnTo>
                <a:lnTo>
                  <a:pt x="374540" y="4582370"/>
                </a:lnTo>
                <a:cubicBezTo>
                  <a:pt x="135679" y="4142667"/>
                  <a:pt x="0" y="3638778"/>
                  <a:pt x="0" y="3103200"/>
                </a:cubicBezTo>
                <a:cubicBezTo>
                  <a:pt x="0" y="1389350"/>
                  <a:pt x="1389350" y="0"/>
                  <a:pt x="3103200" y="0"/>
                </a:cubicBezTo>
                <a:close/>
              </a:path>
            </a:pathLst>
          </a:custGeom>
          <a:solidFill>
            <a:schemeClr val="bg2"/>
          </a:solidFill>
        </p:spPr>
        <p:txBody>
          <a:bodyPr wrap="square" anchor="ctr">
            <a:noAutofit/>
          </a:bodyPr>
          <a:lstStyle>
            <a:lvl1pPr marL="0" indent="0" algn="ctr">
              <a:buNone/>
              <a:defRPr sz="2400"/>
            </a:lvl1pPr>
          </a:lstStyle>
          <a:p>
            <a:r>
              <a:rPr lang="en-US" noProof="0"/>
              <a:t>Click icon to add picture</a:t>
            </a:r>
            <a:endParaRPr lang="en-US" noProof="0" dirty="0"/>
          </a:p>
        </p:txBody>
      </p:sp>
    </p:spTree>
    <p:extLst>
      <p:ext uri="{BB962C8B-B14F-4D97-AF65-F5344CB8AC3E}">
        <p14:creationId xmlns:p14="http://schemas.microsoft.com/office/powerpoint/2010/main" val="27504955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grpSp>
        <p:nvGrpSpPr>
          <p:cNvPr id="10" name="Group 9">
            <a:extLst>
              <a:ext uri="{FF2B5EF4-FFF2-40B4-BE49-F238E27FC236}">
                <a16:creationId xmlns:a16="http://schemas.microsoft.com/office/drawing/2014/main" id="{42E17FB3-B5C4-4B3A-A57B-C6493A9D0C66}"/>
              </a:ext>
            </a:extLst>
          </p:cNvPr>
          <p:cNvGrpSpPr/>
          <p:nvPr userDrawn="1"/>
        </p:nvGrpSpPr>
        <p:grpSpPr>
          <a:xfrm rot="8650774">
            <a:off x="5037655" y="4336093"/>
            <a:ext cx="1905000" cy="2354263"/>
            <a:chOff x="11114088" y="2241550"/>
            <a:chExt cx="1905000" cy="2354263"/>
          </a:xfrm>
          <a:solidFill>
            <a:schemeClr val="bg2"/>
          </a:solidFill>
        </p:grpSpPr>
        <p:sp>
          <p:nvSpPr>
            <p:cNvPr id="11" name="Freeform 5">
              <a:extLst>
                <a:ext uri="{FF2B5EF4-FFF2-40B4-BE49-F238E27FC236}">
                  <a16:creationId xmlns:a16="http://schemas.microsoft.com/office/drawing/2014/main" id="{DCA6C454-F761-4265-BB5E-DFD947CC3592}"/>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6">
              <a:extLst>
                <a:ext uri="{FF2B5EF4-FFF2-40B4-BE49-F238E27FC236}">
                  <a16:creationId xmlns:a16="http://schemas.microsoft.com/office/drawing/2014/main" id="{6B853B2F-9E1C-4AC4-9344-8610498D5B5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7">
              <a:extLst>
                <a:ext uri="{FF2B5EF4-FFF2-40B4-BE49-F238E27FC236}">
                  <a16:creationId xmlns:a16="http://schemas.microsoft.com/office/drawing/2014/main" id="{B7FCC84B-2235-4948-8277-8363DFC691A4}"/>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3" name="Picture Placeholder 22">
            <a:extLst>
              <a:ext uri="{FF2B5EF4-FFF2-40B4-BE49-F238E27FC236}">
                <a16:creationId xmlns:a16="http://schemas.microsoft.com/office/drawing/2014/main"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endParaRPr lang="en-US" noProof="0" dirty="0"/>
          </a:p>
        </p:txBody>
      </p:sp>
      <p:sp>
        <p:nvSpPr>
          <p:cNvPr id="14" name="Title 1">
            <a:extLst>
              <a:ext uri="{FF2B5EF4-FFF2-40B4-BE49-F238E27FC236}">
                <a16:creationId xmlns:a16="http://schemas.microsoft.com/office/drawing/2014/main"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1696208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Rectangle 13">
            <a:extLst>
              <a:ext uri="{FF2B5EF4-FFF2-40B4-BE49-F238E27FC236}">
                <a16:creationId xmlns:a16="http://schemas.microsoft.com/office/drawing/2014/main" id="{9D415693-E2CB-4DB4-B07C-2F96B0CAB302}"/>
              </a:ext>
            </a:extLst>
          </p:cNvPr>
          <p:cNvSpPr/>
          <p:nvPr userDrawn="1"/>
        </p:nvSpPr>
        <p:spPr>
          <a:xfrm>
            <a:off x="7854462" y="988536"/>
            <a:ext cx="4329129" cy="4880927"/>
          </a:xfrm>
          <a:prstGeom prst="rect">
            <a:avLst/>
          </a:prstGeom>
          <a:solidFill>
            <a:schemeClr val="accent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14C1BF67-E354-4E04-8F94-BABF2B7D1AFB}"/>
              </a:ext>
            </a:extLst>
          </p:cNvPr>
          <p:cNvSpPr/>
          <p:nvPr userDrawn="1"/>
        </p:nvSpPr>
        <p:spPr>
          <a:xfrm>
            <a:off x="5107816" y="633613"/>
            <a:ext cx="5571908" cy="5571906"/>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5">
            <a:extLst>
              <a:ext uri="{FF2B5EF4-FFF2-40B4-BE49-F238E27FC236}">
                <a16:creationId xmlns:a16="http://schemas.microsoft.com/office/drawing/2014/main" id="{FF6AC390-6F85-4B64-AE7A-E8E0D8FC89CF}"/>
              </a:ext>
            </a:extLst>
          </p:cNvPr>
          <p:cNvSpPr>
            <a:spLocks noGrp="1"/>
          </p:cNvSpPr>
          <p:nvPr>
            <p:ph type="pic" sz="quarter" idx="13"/>
          </p:nvPr>
        </p:nvSpPr>
        <p:spPr>
          <a:xfrm>
            <a:off x="5455212" y="988536"/>
            <a:ext cx="4884848" cy="4884848"/>
          </a:xfrm>
          <a:prstGeom prst="ellipse">
            <a:avLst/>
          </a:prstGeom>
          <a:solidFill>
            <a:schemeClr val="bg1">
              <a:lumMod val="8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969986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799E3E2-888B-2343-9A63-F84C03265CB5}"/>
              </a:ext>
            </a:extLst>
          </p:cNvPr>
          <p:cNvSpPr>
            <a:spLocks noChangeAspect="1"/>
          </p:cNvSpPr>
          <p:nvPr userDrawn="1"/>
        </p:nvSpPr>
        <p:spPr>
          <a:xfrm>
            <a:off x="9833702" y="1823757"/>
            <a:ext cx="832104" cy="832104"/>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11">
            <a:extLst>
              <a:ext uri="{FF2B5EF4-FFF2-40B4-BE49-F238E27FC236}">
                <a16:creationId xmlns:a16="http://schemas.microsoft.com/office/drawing/2014/main"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9" name="Rectangle 8">
            <a:extLst>
              <a:ext uri="{FF2B5EF4-FFF2-40B4-BE49-F238E27FC236}">
                <a16:creationId xmlns:a16="http://schemas.microsoft.com/office/drawing/2014/main"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6" name="Picture Placeholder 5">
            <a:extLst>
              <a:ext uri="{FF2B5EF4-FFF2-40B4-BE49-F238E27FC236}">
                <a16:creationId xmlns:a16="http://schemas.microsoft.com/office/drawing/2014/main"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endParaRPr lang="en-US" noProof="0" dirty="0"/>
          </a:p>
        </p:txBody>
      </p:sp>
      <p:sp>
        <p:nvSpPr>
          <p:cNvPr id="17" name="Content Placeholder 2">
            <a:extLst>
              <a:ext uri="{FF2B5EF4-FFF2-40B4-BE49-F238E27FC236}">
                <a16:creationId xmlns:a16="http://schemas.microsoft.com/office/drawing/2014/main" id="{147C9C38-5B17-467D-B581-EF28ECB11E80}"/>
              </a:ext>
            </a:extLst>
          </p:cNvPr>
          <p:cNvSpPr>
            <a:spLocks noGrp="1"/>
          </p:cNvSpPr>
          <p:nvPr>
            <p:ph idx="14" hasCustomPrompt="1"/>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1" name="Content Placeholder 2">
            <a:extLst>
              <a:ext uri="{FF2B5EF4-FFF2-40B4-BE49-F238E27FC236}">
                <a16:creationId xmlns:a16="http://schemas.microsoft.com/office/drawing/2014/main" id="{F694448B-800C-40EF-8F61-18C018E8374C}"/>
              </a:ext>
            </a:extLst>
          </p:cNvPr>
          <p:cNvSpPr>
            <a:spLocks noGrp="1"/>
          </p:cNvSpPr>
          <p:nvPr>
            <p:ph idx="16" hasCustomPrompt="1"/>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12" name="Picture Placeholder 11">
            <a:extLst>
              <a:ext uri="{FF2B5EF4-FFF2-40B4-BE49-F238E27FC236}">
                <a16:creationId xmlns:a16="http://schemas.microsoft.com/office/drawing/2014/main"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1741033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6EB0C6-606C-4AFB-8FF8-AB43606B95BD}"/>
              </a:ext>
            </a:extLst>
          </p:cNvPr>
          <p:cNvSpPr/>
          <p:nvPr userDrawn="1"/>
        </p:nvSpPr>
        <p:spPr>
          <a:xfrm>
            <a:off x="6599236"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2"/>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id="{E5123CE7-2F8A-489B-BD99-0C2A33ADF49A}"/>
              </a:ext>
            </a:extLst>
          </p:cNvPr>
          <p:cNvSpPr>
            <a:spLocks noGrp="1"/>
          </p:cNvSpPr>
          <p:nvPr>
            <p:ph idx="19" hasCustomPrompt="1"/>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5" name="Content Placeholder 2">
            <a:extLst>
              <a:ext uri="{FF2B5EF4-FFF2-40B4-BE49-F238E27FC236}">
                <a16:creationId xmlns:a16="http://schemas.microsoft.com/office/drawing/2014/main"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11">
            <a:extLst>
              <a:ext uri="{FF2B5EF4-FFF2-40B4-BE49-F238E27FC236}">
                <a16:creationId xmlns:a16="http://schemas.microsoft.com/office/drawing/2014/main"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28" name="Oval 27">
            <a:extLst>
              <a:ext uri="{FF2B5EF4-FFF2-40B4-BE49-F238E27FC236}">
                <a16:creationId xmlns:a16="http://schemas.microsoft.com/office/drawing/2014/main" id="{F95B55F4-B501-3440-8904-A1C7F049CBE8}"/>
              </a:ext>
            </a:extLst>
          </p:cNvPr>
          <p:cNvSpPr>
            <a:spLocks noChangeAspect="1"/>
          </p:cNvSpPr>
          <p:nvPr userDrawn="1"/>
        </p:nvSpPr>
        <p:spPr>
          <a:xfrm>
            <a:off x="6100576" y="4707907"/>
            <a:ext cx="1001899" cy="100189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1">
            <a:extLst>
              <a:ext uri="{FF2B5EF4-FFF2-40B4-BE49-F238E27FC236}">
                <a16:creationId xmlns:a16="http://schemas.microsoft.com/office/drawing/2014/main"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891400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4B31150-A166-4DB3-A898-2154C9665891}"/>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1C1A95BC-42CA-4166-918D-DF4306881408}"/>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B4D5F91-2158-4A30-B83C-5CC9CC6E5D4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C509E5D6-79CC-4E1D-AAF4-C6F28F3C1777}"/>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Tree>
    <p:extLst>
      <p:ext uri="{BB962C8B-B14F-4D97-AF65-F5344CB8AC3E}">
        <p14:creationId xmlns:p14="http://schemas.microsoft.com/office/powerpoint/2010/main" val="1564760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431CD316-21C7-4FA9-A45A-374D6AE71ED5}"/>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36" name="Freeform 5">
              <a:extLst>
                <a:ext uri="{FF2B5EF4-FFF2-40B4-BE49-F238E27FC236}">
                  <a16:creationId xmlns:a16="http://schemas.microsoft.com/office/drawing/2014/main" id="{E107D9FB-3967-4583-A9DA-6787AF71202C}"/>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7" name="Freeform 6">
              <a:extLst>
                <a:ext uri="{FF2B5EF4-FFF2-40B4-BE49-F238E27FC236}">
                  <a16:creationId xmlns:a16="http://schemas.microsoft.com/office/drawing/2014/main" id="{138D5FEB-37FF-4F26-B625-CE2BE91FF21B}"/>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8" name="Freeform 7">
              <a:extLst>
                <a:ext uri="{FF2B5EF4-FFF2-40B4-BE49-F238E27FC236}">
                  <a16:creationId xmlns:a16="http://schemas.microsoft.com/office/drawing/2014/main" id="{6C2B67E8-673C-422C-B021-296E2E2B952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23" name="Oval 22">
            <a:extLst>
              <a:ext uri="{FF2B5EF4-FFF2-40B4-BE49-F238E27FC236}">
                <a16:creationId xmlns:a16="http://schemas.microsoft.com/office/drawing/2014/main" id="{687010E4-ADF2-486D-8DF7-B0FF38C6DADF}"/>
              </a:ext>
            </a:extLst>
          </p:cNvPr>
          <p:cNvSpPr/>
          <p:nvPr userDrawn="1"/>
        </p:nvSpPr>
        <p:spPr>
          <a:xfrm>
            <a:off x="954140"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id="{9159AA79-2237-4A27-BBC2-D44032158D19}"/>
              </a:ext>
            </a:extLst>
          </p:cNvPr>
          <p:cNvSpPr/>
          <p:nvPr userDrawn="1"/>
        </p:nvSpPr>
        <p:spPr>
          <a:xfrm>
            <a:off x="3807539"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Oval 24">
            <a:extLst>
              <a:ext uri="{FF2B5EF4-FFF2-40B4-BE49-F238E27FC236}">
                <a16:creationId xmlns:a16="http://schemas.microsoft.com/office/drawing/2014/main" id="{0272B962-9566-42D2-B4C3-E7AA81884A83}"/>
              </a:ext>
            </a:extLst>
          </p:cNvPr>
          <p:cNvSpPr/>
          <p:nvPr userDrawn="1"/>
        </p:nvSpPr>
        <p:spPr>
          <a:xfrm>
            <a:off x="6646275"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19733285-016C-4C38-816C-83D30C075C70}"/>
              </a:ext>
            </a:extLst>
          </p:cNvPr>
          <p:cNvSpPr/>
          <p:nvPr userDrawn="1"/>
        </p:nvSpPr>
        <p:spPr>
          <a:xfrm>
            <a:off x="9498658"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EF40DBA4-AB63-4B47-B37F-BCC3D59B5392}"/>
              </a:ext>
            </a:extLst>
          </p:cNvPr>
          <p:cNvSpPr/>
          <p:nvPr userDrawn="1"/>
        </p:nvSpPr>
        <p:spPr>
          <a:xfrm>
            <a:off x="4011967"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33EF0AFB-D099-4FF1-8963-7DA87268867F}"/>
              </a:ext>
            </a:extLst>
          </p:cNvPr>
          <p:cNvSpPr/>
          <p:nvPr userDrawn="1"/>
        </p:nvSpPr>
        <p:spPr>
          <a:xfrm>
            <a:off x="6850703"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6872C96E-9AF3-4FA0-8180-C213C7F2209E}"/>
              </a:ext>
            </a:extLst>
          </p:cNvPr>
          <p:cNvSpPr/>
          <p:nvPr userDrawn="1"/>
        </p:nvSpPr>
        <p:spPr>
          <a:xfrm>
            <a:off x="9703086"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3A08BE29-CFA5-4E0D-9DBE-A430AE1B8072}"/>
              </a:ext>
            </a:extLst>
          </p:cNvPr>
          <p:cNvSpPr/>
          <p:nvPr userDrawn="1"/>
        </p:nvSpPr>
        <p:spPr>
          <a:xfrm>
            <a:off x="1158568"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1103638"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3957037"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2" name="Picture Placeholder 2">
            <a:extLst>
              <a:ext uri="{FF2B5EF4-FFF2-40B4-BE49-F238E27FC236}">
                <a16:creationId xmlns:a16="http://schemas.microsoft.com/office/drawing/2014/main" id="{54704160-1ED7-4B90-8963-0F887C73E94D}"/>
              </a:ext>
            </a:extLst>
          </p:cNvPr>
          <p:cNvSpPr>
            <a:spLocks noGrp="1"/>
          </p:cNvSpPr>
          <p:nvPr>
            <p:ph type="pic" sz="quarter" idx="15"/>
          </p:nvPr>
        </p:nvSpPr>
        <p:spPr>
          <a:xfrm>
            <a:off x="6795773"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3" name="Picture Placeholder 2">
            <a:extLst>
              <a:ext uri="{FF2B5EF4-FFF2-40B4-BE49-F238E27FC236}">
                <a16:creationId xmlns:a16="http://schemas.microsoft.com/office/drawing/2014/main" id="{36610597-6A76-4A06-82A5-A8FFC5BAEA0F}"/>
              </a:ext>
            </a:extLst>
          </p:cNvPr>
          <p:cNvSpPr>
            <a:spLocks noGrp="1"/>
          </p:cNvSpPr>
          <p:nvPr>
            <p:ph type="pic" sz="quarter" idx="16"/>
          </p:nvPr>
        </p:nvSpPr>
        <p:spPr>
          <a:xfrm>
            <a:off x="9648156"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29" name="Content Placeholder 2">
            <a:extLst>
              <a:ext uri="{FF2B5EF4-FFF2-40B4-BE49-F238E27FC236}">
                <a16:creationId xmlns:a16="http://schemas.microsoft.com/office/drawing/2014/main" id="{E4E27467-A1AA-4773-AAB5-A96267FBD712}"/>
              </a:ext>
            </a:extLst>
          </p:cNvPr>
          <p:cNvSpPr>
            <a:spLocks noGrp="1"/>
          </p:cNvSpPr>
          <p:nvPr>
            <p:ph idx="18"/>
          </p:nvPr>
        </p:nvSpPr>
        <p:spPr>
          <a:xfrm>
            <a:off x="3377853"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0" name="Content Placeholder 2">
            <a:extLst>
              <a:ext uri="{FF2B5EF4-FFF2-40B4-BE49-F238E27FC236}">
                <a16:creationId xmlns:a16="http://schemas.microsoft.com/office/drawing/2014/main" id="{6CABD5EB-4A8B-448B-8ED1-B8B420815B2D}"/>
              </a:ext>
            </a:extLst>
          </p:cNvPr>
          <p:cNvSpPr>
            <a:spLocks noGrp="1"/>
          </p:cNvSpPr>
          <p:nvPr>
            <p:ph idx="19" hasCustomPrompt="1"/>
          </p:nvPr>
        </p:nvSpPr>
        <p:spPr>
          <a:xfrm>
            <a:off x="3377853"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1" name="Content Placeholder 2">
            <a:extLst>
              <a:ext uri="{FF2B5EF4-FFF2-40B4-BE49-F238E27FC236}">
                <a16:creationId xmlns:a16="http://schemas.microsoft.com/office/drawing/2014/main"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2" name="Content Placeholder 2">
            <a:extLst>
              <a:ext uri="{FF2B5EF4-FFF2-40B4-BE49-F238E27FC236}">
                <a16:creationId xmlns:a16="http://schemas.microsoft.com/office/drawing/2014/main"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3" name="Content Placeholder 2">
            <a:extLst>
              <a:ext uri="{FF2B5EF4-FFF2-40B4-BE49-F238E27FC236}">
                <a16:creationId xmlns:a16="http://schemas.microsoft.com/office/drawing/2014/main" id="{0A095594-2B82-44ED-8C9B-DA7C4D3D2872}"/>
              </a:ext>
            </a:extLst>
          </p:cNvPr>
          <p:cNvSpPr>
            <a:spLocks noGrp="1"/>
          </p:cNvSpPr>
          <p:nvPr>
            <p:ph idx="22"/>
          </p:nvPr>
        </p:nvSpPr>
        <p:spPr>
          <a:xfrm>
            <a:off x="9068972"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4" name="Content Placeholder 2">
            <a:extLst>
              <a:ext uri="{FF2B5EF4-FFF2-40B4-BE49-F238E27FC236}">
                <a16:creationId xmlns:a16="http://schemas.microsoft.com/office/drawing/2014/main" id="{54CDD46A-22ED-48F5-9B5F-13B1B5C4B320}"/>
              </a:ext>
            </a:extLst>
          </p:cNvPr>
          <p:cNvSpPr>
            <a:spLocks noGrp="1"/>
          </p:cNvSpPr>
          <p:nvPr>
            <p:ph idx="23" hasCustomPrompt="1"/>
          </p:nvPr>
        </p:nvSpPr>
        <p:spPr>
          <a:xfrm>
            <a:off x="9068972"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Tree>
    <p:extLst>
      <p:ext uri="{BB962C8B-B14F-4D97-AF65-F5344CB8AC3E}">
        <p14:creationId xmlns:p14="http://schemas.microsoft.com/office/powerpoint/2010/main" val="3876503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1/13/2021</a:t>
            </a:fld>
            <a:endParaRPr lang="en-US" noProof="0" dirty="0"/>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0" r:id="rId4"/>
    <p:sldLayoutId id="2147483661" r:id="rId5"/>
    <p:sldLayoutId id="2147483662" r:id="rId6"/>
    <p:sldLayoutId id="2147483663" r:id="rId7"/>
    <p:sldLayoutId id="2147483654"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8.xml"/><Relationship Id="rId5" Type="http://schemas.openxmlformats.org/officeDocument/2006/relationships/image" Target="../media/image35.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9.png"/><Relationship Id="rId4" Type="http://schemas.openxmlformats.org/officeDocument/2006/relationships/image" Target="../media/image36.png"/></Relationships>
</file>

<file path=ppt/slides/_rels/slide12.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7.png"/><Relationship Id="rId7" Type="http://schemas.openxmlformats.org/officeDocument/2006/relationships/image" Target="../media/image40.png"/><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19.png"/><Relationship Id="rId9" Type="http://schemas.openxmlformats.org/officeDocument/2006/relationships/image" Target="../media/image14.jpeg"/></Relationships>
</file>

<file path=ppt/slides/_rels/slide13.xml.rels><?xml version="1.0" encoding="UTF-8" standalone="yes"?>
<Relationships xmlns="http://schemas.openxmlformats.org/package/2006/relationships"><Relationship Id="rId3" Type="http://schemas.openxmlformats.org/officeDocument/2006/relationships/image" Target="../media/image42.jpeg"/><Relationship Id="rId7" Type="http://schemas.openxmlformats.org/officeDocument/2006/relationships/image" Target="../media/image43.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27.sv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4.png"/><Relationship Id="rId7"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45.svg"/></Relationships>
</file>

<file path=ppt/slides/_rels/slide15.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50.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hyperlink" Target="https://www.ge.com/investor-relations/sites/default/files/ge_HCInvestorDay_12022019.pdf" TargetMode="External"/><Relationship Id="rId5" Type="http://schemas.openxmlformats.org/officeDocument/2006/relationships/hyperlink" Target="https://www2.deloitte.com/us/en/pages/life-sciences-and-health-care/articles/global-health-care-sector-outlook.html" TargetMode="External"/><Relationship Id="rId4" Type="http://schemas.openxmlformats.org/officeDocument/2006/relationships/hyperlink" Target="https://www.gehealthcare.com/about/about-ge-healthcare-system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hyperlink" Target="https://www.cdoadvisors.com/customer-churn-roi-calculator/"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hyperlink" Target="https://mineracaodedados.files.wordpress.com/2012/04/the-crisp-dm-model-the-new-blueprint-for-data-mining-shearer-colin.pdf" TargetMode="External"/><Relationship Id="rId5" Type="http://schemas.openxmlformats.org/officeDocument/2006/relationships/hyperlink" Target="https://hub.packtpub.com/common-big-data-design-patterns/" TargetMode="External"/><Relationship Id="rId4" Type="http://schemas.openxmlformats.org/officeDocument/2006/relationships/hyperlink" Target="https://www.researchgate.net/publication/295257947_Churn_analysis_Predicting_churner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jpeg"/><Relationship Id="rId7"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6.png"/><Relationship Id="rId7"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8.png"/><Relationship Id="rId5" Type="http://schemas.openxmlformats.org/officeDocument/2006/relationships/image" Target="../media/image19.png"/><Relationship Id="rId4" Type="http://schemas.openxmlformats.org/officeDocument/2006/relationships/image" Target="../media/image27.svg"/><Relationship Id="rId9"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32.png"/><Relationship Id="rId5" Type="http://schemas.openxmlformats.org/officeDocument/2006/relationships/image" Target="../media/image19.png"/><Relationship Id="rId4" Type="http://schemas.openxmlformats.org/officeDocument/2006/relationships/image" Target="../media/image2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198AA37-E298-4CD8-9F0F-2123ACFD9653}"/>
              </a:ext>
            </a:extLst>
          </p:cNvPr>
          <p:cNvSpPr>
            <a:spLocks noGrp="1"/>
          </p:cNvSpPr>
          <p:nvPr>
            <p:ph type="subTitle" idx="1"/>
          </p:nvPr>
        </p:nvSpPr>
        <p:spPr>
          <a:xfrm>
            <a:off x="6338808" y="3764145"/>
            <a:ext cx="5143500" cy="503167"/>
          </a:xfrm>
        </p:spPr>
        <p:txBody>
          <a:bodyPr/>
          <a:lstStyle/>
          <a:p>
            <a:r>
              <a:rPr lang="en-US" sz="2400" dirty="0"/>
              <a:t>Customer Retention Model</a:t>
            </a:r>
          </a:p>
        </p:txBody>
      </p:sp>
      <p:pic>
        <p:nvPicPr>
          <p:cNvPr id="10" name="Picture Placeholder 9" descr="city scape">
            <a:extLst>
              <a:ext uri="{FF2B5EF4-FFF2-40B4-BE49-F238E27FC236}">
                <a16:creationId xmlns:a16="http://schemas.microsoft.com/office/drawing/2014/main" id="{ABD7F97D-15E8-4032-B615-0562046B7542}"/>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a:stretch>
            <a:fillRect/>
          </a:stretch>
        </p:blipFill>
        <p:spPr/>
      </p:pic>
      <p:pic>
        <p:nvPicPr>
          <p:cNvPr id="1026" name="Picture 2" descr="General Electric Healthcare Logo - Kieran Murphy Ge Healthcare, HD ...">
            <a:extLst>
              <a:ext uri="{FF2B5EF4-FFF2-40B4-BE49-F238E27FC236}">
                <a16:creationId xmlns:a16="http://schemas.microsoft.com/office/drawing/2014/main" id="{940D9543-AC0D-4347-94E2-549C1C9EDA1E}"/>
              </a:ext>
            </a:extLst>
          </p:cNvPr>
          <p:cNvPicPr>
            <a:picLocks noChangeAspect="1" noChangeArrowheads="1"/>
          </p:cNvPicPr>
          <p:nvPr/>
        </p:nvPicPr>
        <p:blipFill rotWithShape="1">
          <a:blip r:embed="rId4">
            <a:alphaModFix amt="33000"/>
            <a:extLst>
              <a:ext uri="{28A0092B-C50C-407E-A947-70E740481C1C}">
                <a14:useLocalDpi xmlns:a14="http://schemas.microsoft.com/office/drawing/2010/main" val="0"/>
              </a:ext>
            </a:extLst>
          </a:blip>
          <a:srcRect l="34828" t="9201" r="36594" b="35708"/>
          <a:stretch/>
        </p:blipFill>
        <p:spPr bwMode="auto">
          <a:xfrm>
            <a:off x="1627833" y="1737371"/>
            <a:ext cx="3399368" cy="3383258"/>
          </a:xfrm>
          <a:prstGeom prst="ellipse">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F4D5293F-2F0E-4EC8-BAFF-6D955BC1D462}"/>
              </a:ext>
            </a:extLst>
          </p:cNvPr>
          <p:cNvPicPr>
            <a:picLocks noChangeAspect="1"/>
          </p:cNvPicPr>
          <p:nvPr/>
        </p:nvPicPr>
        <p:blipFill>
          <a:blip r:embed="rId5"/>
          <a:stretch>
            <a:fillRect/>
          </a:stretch>
        </p:blipFill>
        <p:spPr>
          <a:xfrm>
            <a:off x="9392308" y="226873"/>
            <a:ext cx="2638425" cy="1400175"/>
          </a:xfrm>
          <a:prstGeom prst="rect">
            <a:avLst/>
          </a:prstGeom>
        </p:spPr>
      </p:pic>
      <p:sp>
        <p:nvSpPr>
          <p:cNvPr id="18" name="Title 1">
            <a:extLst>
              <a:ext uri="{FF2B5EF4-FFF2-40B4-BE49-F238E27FC236}">
                <a16:creationId xmlns:a16="http://schemas.microsoft.com/office/drawing/2014/main" id="{8FAED32F-E311-4BD9-8001-4C094FAE2B69}"/>
              </a:ext>
            </a:extLst>
          </p:cNvPr>
          <p:cNvSpPr txBox="1">
            <a:spLocks/>
          </p:cNvSpPr>
          <p:nvPr/>
        </p:nvSpPr>
        <p:spPr>
          <a:xfrm>
            <a:off x="6265093" y="2775048"/>
            <a:ext cx="6254429" cy="994502"/>
          </a:xfrm>
          <a:prstGeom prst="rect">
            <a:avLst/>
          </a:prstGeom>
        </p:spPr>
        <p:txBody>
          <a:bodyPr vert="horz" lIns="91440" tIns="45720" rIns="91440" bIns="0" rtlCol="0" anchor="b">
            <a:normAutofit/>
          </a:bodyPr>
          <a:lstStyle>
            <a:lvl1pPr algn="l" defTabSz="914400" rtl="0" eaLnBrk="1" latinLnBrk="0" hangingPunct="1">
              <a:lnSpc>
                <a:spcPct val="90000"/>
              </a:lnSpc>
              <a:spcBef>
                <a:spcPct val="0"/>
              </a:spcBef>
              <a:buNone/>
              <a:defRPr lang="en-IN" sz="43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0" normalizeH="0" baseline="0" noProof="0" dirty="0">
                <a:ln>
                  <a:noFill/>
                </a:ln>
                <a:solidFill>
                  <a:schemeClr val="bg1"/>
                </a:solidFill>
                <a:effectLst/>
                <a:uLnTx/>
                <a:uFillTx/>
                <a:latin typeface="Calibri" panose="020F0502020204030204"/>
                <a:ea typeface="+mj-ea"/>
                <a:cs typeface="+mj-cs"/>
              </a:rPr>
              <a:t>Data Analytic Solution</a:t>
            </a:r>
          </a:p>
        </p:txBody>
      </p:sp>
      <p:pic>
        <p:nvPicPr>
          <p:cNvPr id="23" name="Picture 22">
            <a:extLst>
              <a:ext uri="{FF2B5EF4-FFF2-40B4-BE49-F238E27FC236}">
                <a16:creationId xmlns:a16="http://schemas.microsoft.com/office/drawing/2014/main" id="{B5E7D0FB-BBA6-4A5A-9187-9DBD6A4D9C55}"/>
              </a:ext>
            </a:extLst>
          </p:cNvPr>
          <p:cNvPicPr>
            <a:picLocks noChangeAspect="1"/>
          </p:cNvPicPr>
          <p:nvPr/>
        </p:nvPicPr>
        <p:blipFill>
          <a:blip r:embed="rId6"/>
          <a:stretch>
            <a:fillRect/>
          </a:stretch>
        </p:blipFill>
        <p:spPr>
          <a:xfrm>
            <a:off x="9094320" y="226873"/>
            <a:ext cx="1172294" cy="893662"/>
          </a:xfrm>
          <a:prstGeom prst="rect">
            <a:avLst/>
          </a:prstGeom>
        </p:spPr>
      </p:pic>
      <p:sp>
        <p:nvSpPr>
          <p:cNvPr id="24" name="TextBox 23">
            <a:extLst>
              <a:ext uri="{FF2B5EF4-FFF2-40B4-BE49-F238E27FC236}">
                <a16:creationId xmlns:a16="http://schemas.microsoft.com/office/drawing/2014/main" id="{FF695579-FA18-4767-B791-3B9B3D854AC1}"/>
              </a:ext>
            </a:extLst>
          </p:cNvPr>
          <p:cNvSpPr txBox="1"/>
          <p:nvPr/>
        </p:nvSpPr>
        <p:spPr>
          <a:xfrm>
            <a:off x="9968626" y="369175"/>
            <a:ext cx="1883057" cy="523220"/>
          </a:xfrm>
          <a:prstGeom prst="rect">
            <a:avLst/>
          </a:prstGeom>
          <a:noFill/>
        </p:spPr>
        <p:txBody>
          <a:bodyPr wrap="square" rtlCol="0">
            <a:spAutoFit/>
          </a:bodyPr>
          <a:lstStyle/>
          <a:p>
            <a:pPr algn="ctr"/>
            <a:r>
              <a:rPr lang="en-IN" sz="2800" dirty="0">
                <a:solidFill>
                  <a:schemeClr val="bg1"/>
                </a:solidFill>
                <a:latin typeface="Calibri Light" panose="020F0302020204030204" pitchFamily="34" charset="0"/>
                <a:cs typeface="Calibri Light" panose="020F0302020204030204" pitchFamily="34" charset="0"/>
              </a:rPr>
              <a:t>Healthcare</a:t>
            </a:r>
            <a:r>
              <a:rPr lang="en-IN" sz="2000" dirty="0">
                <a:solidFill>
                  <a:schemeClr val="bg1"/>
                </a:solidFill>
                <a:latin typeface="Calibri Light" panose="020F0302020204030204" pitchFamily="34" charset="0"/>
                <a:cs typeface="Calibri Light" panose="020F0302020204030204" pitchFamily="34" charset="0"/>
              </a:rPr>
              <a:t> </a:t>
            </a:r>
          </a:p>
        </p:txBody>
      </p:sp>
    </p:spTree>
    <p:extLst>
      <p:ext uri="{BB962C8B-B14F-4D97-AF65-F5344CB8AC3E}">
        <p14:creationId xmlns:p14="http://schemas.microsoft.com/office/powerpoint/2010/main" val="3167172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10</a:t>
            </a:fld>
            <a:endParaRPr lang="en-US" dirty="0"/>
          </a:p>
        </p:txBody>
      </p:sp>
      <p:sp>
        <p:nvSpPr>
          <p:cNvPr id="6" name="Text Placeholder 2">
            <a:extLst>
              <a:ext uri="{FF2B5EF4-FFF2-40B4-BE49-F238E27FC236}">
                <a16:creationId xmlns:a16="http://schemas.microsoft.com/office/drawing/2014/main" id="{C872E951-09AE-44B9-BB52-A55F4ECD15B8}"/>
              </a:ext>
            </a:extLst>
          </p:cNvPr>
          <p:cNvSpPr txBox="1">
            <a:spLocks/>
          </p:cNvSpPr>
          <p:nvPr/>
        </p:nvSpPr>
        <p:spPr>
          <a:xfrm>
            <a:off x="178349" y="319892"/>
            <a:ext cx="9364895"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t>Established Analytic Architecture   </a:t>
            </a:r>
          </a:p>
        </p:txBody>
      </p:sp>
      <p:pic>
        <p:nvPicPr>
          <p:cNvPr id="10" name="Picture 9">
            <a:extLst>
              <a:ext uri="{FF2B5EF4-FFF2-40B4-BE49-F238E27FC236}">
                <a16:creationId xmlns:a16="http://schemas.microsoft.com/office/drawing/2014/main" id="{EFBAC101-84C5-4E12-AF2E-97BC573FEE8A}"/>
              </a:ext>
            </a:extLst>
          </p:cNvPr>
          <p:cNvPicPr>
            <a:picLocks noChangeAspect="1"/>
          </p:cNvPicPr>
          <p:nvPr/>
        </p:nvPicPr>
        <p:blipFill rotWithShape="1">
          <a:blip r:embed="rId3"/>
          <a:srcRect l="6913" t="773" r="6761" b="-773"/>
          <a:stretch/>
        </p:blipFill>
        <p:spPr>
          <a:xfrm>
            <a:off x="6929581" y="1273525"/>
            <a:ext cx="5262420" cy="5158664"/>
          </a:xfrm>
          <a:prstGeom prst="ellipse">
            <a:avLst/>
          </a:prstGeom>
          <a:ln>
            <a:noFill/>
          </a:ln>
          <a:effectLst>
            <a:softEdge rad="112500"/>
          </a:effectLst>
        </p:spPr>
      </p:pic>
      <p:pic>
        <p:nvPicPr>
          <p:cNvPr id="12" name="Picture 11">
            <a:extLst>
              <a:ext uri="{FF2B5EF4-FFF2-40B4-BE49-F238E27FC236}">
                <a16:creationId xmlns:a16="http://schemas.microsoft.com/office/drawing/2014/main" id="{2FEE5629-911B-4CA4-90B0-2F4CF7041DAA}"/>
              </a:ext>
            </a:extLst>
          </p:cNvPr>
          <p:cNvPicPr>
            <a:picLocks noChangeAspect="1"/>
          </p:cNvPicPr>
          <p:nvPr/>
        </p:nvPicPr>
        <p:blipFill>
          <a:blip r:embed="rId4"/>
          <a:stretch>
            <a:fillRect/>
          </a:stretch>
        </p:blipFill>
        <p:spPr>
          <a:xfrm>
            <a:off x="178349" y="6132623"/>
            <a:ext cx="1652159" cy="646232"/>
          </a:xfrm>
          <a:prstGeom prst="rect">
            <a:avLst/>
          </a:prstGeom>
        </p:spPr>
      </p:pic>
      <p:pic>
        <p:nvPicPr>
          <p:cNvPr id="13" name="Picture 12">
            <a:extLst>
              <a:ext uri="{FF2B5EF4-FFF2-40B4-BE49-F238E27FC236}">
                <a16:creationId xmlns:a16="http://schemas.microsoft.com/office/drawing/2014/main" id="{0E0A5E47-7DA1-49A9-8537-96B5EE08D213}"/>
              </a:ext>
            </a:extLst>
          </p:cNvPr>
          <p:cNvPicPr>
            <a:picLocks noChangeAspect="1"/>
          </p:cNvPicPr>
          <p:nvPr/>
        </p:nvPicPr>
        <p:blipFill>
          <a:blip r:embed="rId5"/>
          <a:stretch>
            <a:fillRect/>
          </a:stretch>
        </p:blipFill>
        <p:spPr>
          <a:xfrm>
            <a:off x="314594" y="1760457"/>
            <a:ext cx="6447562" cy="4184800"/>
          </a:xfrm>
          <a:prstGeom prst="rect">
            <a:avLst/>
          </a:prstGeom>
        </p:spPr>
      </p:pic>
      <p:sp>
        <p:nvSpPr>
          <p:cNvPr id="15" name="TextBox 14">
            <a:extLst>
              <a:ext uri="{FF2B5EF4-FFF2-40B4-BE49-F238E27FC236}">
                <a16:creationId xmlns:a16="http://schemas.microsoft.com/office/drawing/2014/main" id="{C35F5915-0834-4DCC-A1E6-24BDF34596FB}"/>
              </a:ext>
            </a:extLst>
          </p:cNvPr>
          <p:cNvSpPr txBox="1"/>
          <p:nvPr/>
        </p:nvSpPr>
        <p:spPr>
          <a:xfrm>
            <a:off x="8800725" y="6353442"/>
            <a:ext cx="2298700" cy="369332"/>
          </a:xfrm>
          <a:prstGeom prst="rect">
            <a:avLst/>
          </a:prstGeom>
          <a:noFill/>
        </p:spPr>
        <p:txBody>
          <a:bodyPr wrap="square" rtlCol="0">
            <a:spAutoFit/>
          </a:bodyPr>
          <a:lstStyle/>
          <a:p>
            <a:r>
              <a:rPr lang="en-US" dirty="0"/>
              <a:t>(Shearer, 2000)</a:t>
            </a:r>
          </a:p>
        </p:txBody>
      </p:sp>
      <p:sp>
        <p:nvSpPr>
          <p:cNvPr id="17" name="TextBox 16">
            <a:extLst>
              <a:ext uri="{FF2B5EF4-FFF2-40B4-BE49-F238E27FC236}">
                <a16:creationId xmlns:a16="http://schemas.microsoft.com/office/drawing/2014/main" id="{03BE0AC2-76E4-4679-B0EA-C47C35774A8A}"/>
              </a:ext>
            </a:extLst>
          </p:cNvPr>
          <p:cNvSpPr txBox="1"/>
          <p:nvPr/>
        </p:nvSpPr>
        <p:spPr>
          <a:xfrm>
            <a:off x="2389025" y="6247523"/>
            <a:ext cx="2298700" cy="369332"/>
          </a:xfrm>
          <a:prstGeom prst="rect">
            <a:avLst/>
          </a:prstGeom>
          <a:noFill/>
        </p:spPr>
        <p:txBody>
          <a:bodyPr wrap="square" rtlCol="0">
            <a:spAutoFit/>
          </a:bodyPr>
          <a:lstStyle/>
          <a:p>
            <a:r>
              <a:rPr lang="en-US" dirty="0"/>
              <a:t>(Lahoti, 2018)</a:t>
            </a:r>
          </a:p>
        </p:txBody>
      </p:sp>
    </p:spTree>
    <p:extLst>
      <p:ext uri="{BB962C8B-B14F-4D97-AF65-F5344CB8AC3E}">
        <p14:creationId xmlns:p14="http://schemas.microsoft.com/office/powerpoint/2010/main" val="23777553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skyscrapers">
            <a:extLst>
              <a:ext uri="{FF2B5EF4-FFF2-40B4-BE49-F238E27FC236}">
                <a16:creationId xmlns:a16="http://schemas.microsoft.com/office/drawing/2014/main" id="{29305ED8-D39E-4A20-A7CB-7EC58B3E325D}"/>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0BDDBFEE-BC50-46CF-AB8F-D145B99B57A6}"/>
              </a:ext>
            </a:extLst>
          </p:cNvPr>
          <p:cNvSpPr>
            <a:spLocks noGrp="1"/>
          </p:cNvSpPr>
          <p:nvPr>
            <p:ph type="sldNum" sz="quarter" idx="12"/>
          </p:nvPr>
        </p:nvSpPr>
        <p:spPr/>
        <p:txBody>
          <a:bodyPr/>
          <a:lstStyle/>
          <a:p>
            <a:fld id="{9EC71654-96A5-4280-94F3-931C61A9F92C}" type="slidenum">
              <a:rPr lang="en-US" smtClean="0"/>
              <a:pPr/>
              <a:t>11</a:t>
            </a:fld>
            <a:endParaRPr lang="en-US" dirty="0"/>
          </a:p>
        </p:txBody>
      </p:sp>
      <p:pic>
        <p:nvPicPr>
          <p:cNvPr id="5" name="Picture 4">
            <a:extLst>
              <a:ext uri="{FF2B5EF4-FFF2-40B4-BE49-F238E27FC236}">
                <a16:creationId xmlns:a16="http://schemas.microsoft.com/office/drawing/2014/main" id="{FF5186F3-2C20-4201-861F-8BB914EE71CC}"/>
              </a:ext>
            </a:extLst>
          </p:cNvPr>
          <p:cNvPicPr>
            <a:picLocks noChangeAspect="1"/>
          </p:cNvPicPr>
          <p:nvPr/>
        </p:nvPicPr>
        <p:blipFill>
          <a:blip r:embed="rId4"/>
          <a:stretch>
            <a:fillRect/>
          </a:stretch>
        </p:blipFill>
        <p:spPr>
          <a:xfrm>
            <a:off x="5453149" y="947913"/>
            <a:ext cx="4962174" cy="4962174"/>
          </a:xfrm>
          <a:prstGeom prst="ellipse">
            <a:avLst/>
          </a:prstGeom>
        </p:spPr>
      </p:pic>
      <p:pic>
        <p:nvPicPr>
          <p:cNvPr id="8" name="Picture 7">
            <a:extLst>
              <a:ext uri="{FF2B5EF4-FFF2-40B4-BE49-F238E27FC236}">
                <a16:creationId xmlns:a16="http://schemas.microsoft.com/office/drawing/2014/main" id="{CAF2CC72-C77B-4CCF-84A2-C668097B4940}"/>
              </a:ext>
            </a:extLst>
          </p:cNvPr>
          <p:cNvPicPr>
            <a:picLocks noChangeAspect="1"/>
          </p:cNvPicPr>
          <p:nvPr/>
        </p:nvPicPr>
        <p:blipFill>
          <a:blip r:embed="rId5"/>
          <a:stretch>
            <a:fillRect/>
          </a:stretch>
        </p:blipFill>
        <p:spPr>
          <a:xfrm>
            <a:off x="285796" y="6090031"/>
            <a:ext cx="1652159" cy="646232"/>
          </a:xfrm>
          <a:prstGeom prst="rect">
            <a:avLst/>
          </a:prstGeom>
        </p:spPr>
      </p:pic>
      <p:sp>
        <p:nvSpPr>
          <p:cNvPr id="10" name="Text Placeholder 2">
            <a:extLst>
              <a:ext uri="{FF2B5EF4-FFF2-40B4-BE49-F238E27FC236}">
                <a16:creationId xmlns:a16="http://schemas.microsoft.com/office/drawing/2014/main" id="{5FAA2847-39A2-4D46-B8E3-2FC1222F2009}"/>
              </a:ext>
            </a:extLst>
          </p:cNvPr>
          <p:cNvSpPr txBox="1">
            <a:spLocks/>
          </p:cNvSpPr>
          <p:nvPr/>
        </p:nvSpPr>
        <p:spPr>
          <a:xfrm>
            <a:off x="538959" y="332771"/>
            <a:ext cx="5153503"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t>Key Stakeholders </a:t>
            </a:r>
          </a:p>
        </p:txBody>
      </p:sp>
      <p:sp>
        <p:nvSpPr>
          <p:cNvPr id="15" name="Content Placeholder 2">
            <a:extLst>
              <a:ext uri="{FF2B5EF4-FFF2-40B4-BE49-F238E27FC236}">
                <a16:creationId xmlns:a16="http://schemas.microsoft.com/office/drawing/2014/main" id="{2B7BDA7D-2120-4960-B2F9-A3E168ABDE0A}"/>
              </a:ext>
            </a:extLst>
          </p:cNvPr>
          <p:cNvSpPr>
            <a:spLocks noGrp="1"/>
          </p:cNvSpPr>
          <p:nvPr>
            <p:ph idx="1"/>
          </p:nvPr>
        </p:nvSpPr>
        <p:spPr>
          <a:xfrm>
            <a:off x="495301" y="1386268"/>
            <a:ext cx="5600699" cy="4703763"/>
          </a:xfrm>
        </p:spPr>
        <p:txBody>
          <a:bodyPr/>
          <a:lstStyle/>
          <a:p>
            <a:r>
              <a:rPr lang="en-US" sz="2800" dirty="0"/>
              <a:t>Customers </a:t>
            </a:r>
          </a:p>
          <a:p>
            <a:pPr marL="0" indent="0">
              <a:buNone/>
            </a:pPr>
            <a:endParaRPr lang="en-US" sz="2000" dirty="0"/>
          </a:p>
          <a:p>
            <a:r>
              <a:rPr lang="en-US" sz="2800" dirty="0"/>
              <a:t>GE Executives </a:t>
            </a:r>
          </a:p>
          <a:p>
            <a:endParaRPr lang="en-US" sz="2800" dirty="0"/>
          </a:p>
          <a:p>
            <a:r>
              <a:rPr lang="en-US" sz="2800" dirty="0"/>
              <a:t>Project Manager</a:t>
            </a:r>
          </a:p>
          <a:p>
            <a:pPr marL="0" indent="0">
              <a:buNone/>
            </a:pPr>
            <a:endParaRPr lang="en-US" sz="2800" dirty="0"/>
          </a:p>
          <a:p>
            <a:r>
              <a:rPr lang="en-US" sz="2800" dirty="0"/>
              <a:t>Data Analytics Team</a:t>
            </a:r>
          </a:p>
          <a:p>
            <a:endParaRPr lang="en-US" sz="2800" dirty="0"/>
          </a:p>
          <a:p>
            <a:r>
              <a:rPr lang="en-US" sz="2800" dirty="0"/>
              <a:t>Customer Retention Team</a:t>
            </a:r>
          </a:p>
          <a:p>
            <a:endParaRPr lang="en-US" sz="2800" dirty="0"/>
          </a:p>
        </p:txBody>
      </p:sp>
    </p:spTree>
    <p:extLst>
      <p:ext uri="{BB962C8B-B14F-4D97-AF65-F5344CB8AC3E}">
        <p14:creationId xmlns:p14="http://schemas.microsoft.com/office/powerpoint/2010/main" val="9617301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67">
            <a:extLst>
              <a:ext uri="{FF2B5EF4-FFF2-40B4-BE49-F238E27FC236}">
                <a16:creationId xmlns:a16="http://schemas.microsoft.com/office/drawing/2014/main" id="{3CAFF6F4-5F37-4498-B55D-E479FD947E65}"/>
              </a:ext>
            </a:extLst>
          </p:cNvPr>
          <p:cNvPicPr>
            <a:picLocks noChangeAspect="1"/>
          </p:cNvPicPr>
          <p:nvPr/>
        </p:nvPicPr>
        <p:blipFill>
          <a:blip r:embed="rId3">
            <a:duotone>
              <a:schemeClr val="accent2">
                <a:shade val="45000"/>
                <a:satMod val="135000"/>
              </a:schemeClr>
              <a:prstClr val="white"/>
            </a:duotone>
          </a:blip>
          <a:stretch>
            <a:fillRect/>
          </a:stretch>
        </p:blipFill>
        <p:spPr>
          <a:xfrm>
            <a:off x="0" y="-76783"/>
            <a:ext cx="8993224" cy="2740325"/>
          </a:xfrm>
          <a:prstGeom prst="rect">
            <a:avLst/>
          </a:prstGeom>
        </p:spPr>
      </p:pic>
      <p:pic>
        <p:nvPicPr>
          <p:cNvPr id="3" name="Picture 2">
            <a:extLst>
              <a:ext uri="{FF2B5EF4-FFF2-40B4-BE49-F238E27FC236}">
                <a16:creationId xmlns:a16="http://schemas.microsoft.com/office/drawing/2014/main" id="{DAB69CD4-716C-46E7-9F71-F33CCE85AEEC}"/>
              </a:ext>
            </a:extLst>
          </p:cNvPr>
          <p:cNvPicPr>
            <a:picLocks noChangeAspect="1"/>
          </p:cNvPicPr>
          <p:nvPr/>
        </p:nvPicPr>
        <p:blipFill>
          <a:blip r:embed="rId4"/>
          <a:stretch>
            <a:fillRect/>
          </a:stretch>
        </p:blipFill>
        <p:spPr>
          <a:xfrm>
            <a:off x="202262" y="6211768"/>
            <a:ext cx="1652159" cy="646232"/>
          </a:xfrm>
          <a:prstGeom prst="rect">
            <a:avLst/>
          </a:prstGeom>
        </p:spPr>
      </p:pic>
      <p:sp>
        <p:nvSpPr>
          <p:cNvPr id="7" name="Text Placeholder 2">
            <a:extLst>
              <a:ext uri="{FF2B5EF4-FFF2-40B4-BE49-F238E27FC236}">
                <a16:creationId xmlns:a16="http://schemas.microsoft.com/office/drawing/2014/main" id="{94FC9F16-3D07-4F05-855A-220138FC5C02}"/>
              </a:ext>
            </a:extLst>
          </p:cNvPr>
          <p:cNvSpPr txBox="1">
            <a:spLocks/>
          </p:cNvSpPr>
          <p:nvPr/>
        </p:nvSpPr>
        <p:spPr>
          <a:xfrm>
            <a:off x="125649" y="127069"/>
            <a:ext cx="5153503"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t>Project Plan</a:t>
            </a:r>
          </a:p>
        </p:txBody>
      </p:sp>
      <p:sp>
        <p:nvSpPr>
          <p:cNvPr id="10" name="Content Placeholder 2">
            <a:extLst>
              <a:ext uri="{FF2B5EF4-FFF2-40B4-BE49-F238E27FC236}">
                <a16:creationId xmlns:a16="http://schemas.microsoft.com/office/drawing/2014/main" id="{A13AC7A0-86D5-4058-A4BF-E621B717816D}"/>
              </a:ext>
            </a:extLst>
          </p:cNvPr>
          <p:cNvSpPr txBox="1">
            <a:spLocks/>
          </p:cNvSpPr>
          <p:nvPr/>
        </p:nvSpPr>
        <p:spPr>
          <a:xfrm>
            <a:off x="465247" y="789184"/>
            <a:ext cx="2891843" cy="69653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Project Charter </a:t>
            </a:r>
          </a:p>
        </p:txBody>
      </p:sp>
      <p:sp>
        <p:nvSpPr>
          <p:cNvPr id="14" name="Content Placeholder 2">
            <a:extLst>
              <a:ext uri="{FF2B5EF4-FFF2-40B4-BE49-F238E27FC236}">
                <a16:creationId xmlns:a16="http://schemas.microsoft.com/office/drawing/2014/main" id="{2B86FF08-1BF5-4CE6-91B0-240FDA046522}"/>
              </a:ext>
            </a:extLst>
          </p:cNvPr>
          <p:cNvSpPr txBox="1">
            <a:spLocks/>
          </p:cNvSpPr>
          <p:nvPr/>
        </p:nvSpPr>
        <p:spPr>
          <a:xfrm>
            <a:off x="1280302" y="1379300"/>
            <a:ext cx="2891843" cy="58405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Monitoring </a:t>
            </a:r>
          </a:p>
          <a:p>
            <a:endParaRPr lang="en-US" dirty="0"/>
          </a:p>
        </p:txBody>
      </p:sp>
      <p:sp>
        <p:nvSpPr>
          <p:cNvPr id="16" name="Content Placeholder 2">
            <a:extLst>
              <a:ext uri="{FF2B5EF4-FFF2-40B4-BE49-F238E27FC236}">
                <a16:creationId xmlns:a16="http://schemas.microsoft.com/office/drawing/2014/main" id="{E2958FDB-A29C-41B8-BD82-EDC788012A57}"/>
              </a:ext>
            </a:extLst>
          </p:cNvPr>
          <p:cNvSpPr txBox="1">
            <a:spLocks/>
          </p:cNvSpPr>
          <p:nvPr/>
        </p:nvSpPr>
        <p:spPr>
          <a:xfrm>
            <a:off x="2428318" y="2057861"/>
            <a:ext cx="2891843" cy="9904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Maintenance </a:t>
            </a:r>
          </a:p>
        </p:txBody>
      </p:sp>
      <p:sp>
        <p:nvSpPr>
          <p:cNvPr id="18" name="Content Placeholder 2">
            <a:extLst>
              <a:ext uri="{FF2B5EF4-FFF2-40B4-BE49-F238E27FC236}">
                <a16:creationId xmlns:a16="http://schemas.microsoft.com/office/drawing/2014/main" id="{C79FA861-A92F-422A-99EC-C149063C310C}"/>
              </a:ext>
            </a:extLst>
          </p:cNvPr>
          <p:cNvSpPr txBox="1">
            <a:spLocks/>
          </p:cNvSpPr>
          <p:nvPr/>
        </p:nvSpPr>
        <p:spPr>
          <a:xfrm>
            <a:off x="3450346" y="822150"/>
            <a:ext cx="2891843" cy="5840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Initial Timeline </a:t>
            </a:r>
          </a:p>
          <a:p>
            <a:endParaRPr lang="en-US" dirty="0"/>
          </a:p>
        </p:txBody>
      </p:sp>
      <p:sp>
        <p:nvSpPr>
          <p:cNvPr id="20" name="Content Placeholder 2">
            <a:extLst>
              <a:ext uri="{FF2B5EF4-FFF2-40B4-BE49-F238E27FC236}">
                <a16:creationId xmlns:a16="http://schemas.microsoft.com/office/drawing/2014/main" id="{A2DF701F-654C-4F9A-9D0D-12B08388469B}"/>
              </a:ext>
            </a:extLst>
          </p:cNvPr>
          <p:cNvSpPr txBox="1">
            <a:spLocks/>
          </p:cNvSpPr>
          <p:nvPr/>
        </p:nvSpPr>
        <p:spPr>
          <a:xfrm>
            <a:off x="3883553" y="1485716"/>
            <a:ext cx="2036831" cy="70523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Reporting</a:t>
            </a:r>
          </a:p>
        </p:txBody>
      </p:sp>
      <p:sp>
        <p:nvSpPr>
          <p:cNvPr id="22" name="Content Placeholder 2">
            <a:extLst>
              <a:ext uri="{FF2B5EF4-FFF2-40B4-BE49-F238E27FC236}">
                <a16:creationId xmlns:a16="http://schemas.microsoft.com/office/drawing/2014/main" id="{8CC39D8D-90F2-40EF-AC85-DFB6E4215437}"/>
              </a:ext>
            </a:extLst>
          </p:cNvPr>
          <p:cNvSpPr txBox="1">
            <a:spLocks/>
          </p:cNvSpPr>
          <p:nvPr/>
        </p:nvSpPr>
        <p:spPr>
          <a:xfrm>
            <a:off x="3883553" y="6239373"/>
            <a:ext cx="4014245" cy="8347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Initial Timeline – 8 Weeks</a:t>
            </a:r>
          </a:p>
          <a:p>
            <a:endParaRPr lang="en-US" dirty="0"/>
          </a:p>
        </p:txBody>
      </p:sp>
      <p:pic>
        <p:nvPicPr>
          <p:cNvPr id="23" name="Picture 22">
            <a:extLst>
              <a:ext uri="{FF2B5EF4-FFF2-40B4-BE49-F238E27FC236}">
                <a16:creationId xmlns:a16="http://schemas.microsoft.com/office/drawing/2014/main" id="{49E21F67-045D-4BA3-825E-CDA6AEDCB685}"/>
              </a:ext>
            </a:extLst>
          </p:cNvPr>
          <p:cNvPicPr>
            <a:picLocks noChangeAspect="1"/>
          </p:cNvPicPr>
          <p:nvPr/>
        </p:nvPicPr>
        <p:blipFill rotWithShape="1">
          <a:blip r:embed="rId5"/>
          <a:srcRect l="7006" t="9075" r="6034" b="49610"/>
          <a:stretch/>
        </p:blipFill>
        <p:spPr>
          <a:xfrm>
            <a:off x="91066" y="3512953"/>
            <a:ext cx="3157443" cy="458615"/>
          </a:xfrm>
          <a:prstGeom prst="rect">
            <a:avLst/>
          </a:prstGeom>
        </p:spPr>
      </p:pic>
      <p:pic>
        <p:nvPicPr>
          <p:cNvPr id="32" name="Picture 31">
            <a:extLst>
              <a:ext uri="{FF2B5EF4-FFF2-40B4-BE49-F238E27FC236}">
                <a16:creationId xmlns:a16="http://schemas.microsoft.com/office/drawing/2014/main" id="{4659ADBB-1F9C-42E5-99D6-6969D6CDCF3E}"/>
              </a:ext>
            </a:extLst>
          </p:cNvPr>
          <p:cNvPicPr>
            <a:picLocks noChangeAspect="1"/>
          </p:cNvPicPr>
          <p:nvPr/>
        </p:nvPicPr>
        <p:blipFill rotWithShape="1">
          <a:blip r:embed="rId6"/>
          <a:srcRect l="7802" t="28447" r="6034" b="30675"/>
          <a:stretch/>
        </p:blipFill>
        <p:spPr>
          <a:xfrm>
            <a:off x="3010423" y="4112466"/>
            <a:ext cx="1947677" cy="479172"/>
          </a:xfrm>
          <a:prstGeom prst="rect">
            <a:avLst/>
          </a:prstGeom>
        </p:spPr>
      </p:pic>
      <p:pic>
        <p:nvPicPr>
          <p:cNvPr id="33" name="Picture 32">
            <a:extLst>
              <a:ext uri="{FF2B5EF4-FFF2-40B4-BE49-F238E27FC236}">
                <a16:creationId xmlns:a16="http://schemas.microsoft.com/office/drawing/2014/main" id="{DF3783C7-9EBC-483C-B6A0-BAFEB6C96F6A}"/>
              </a:ext>
            </a:extLst>
          </p:cNvPr>
          <p:cNvPicPr>
            <a:picLocks noChangeAspect="1"/>
          </p:cNvPicPr>
          <p:nvPr/>
        </p:nvPicPr>
        <p:blipFill rotWithShape="1">
          <a:blip r:embed="rId7"/>
          <a:srcRect l="7139" t="23634" r="6034" b="35488"/>
          <a:stretch/>
        </p:blipFill>
        <p:spPr>
          <a:xfrm>
            <a:off x="4823635" y="4601101"/>
            <a:ext cx="1947677" cy="500551"/>
          </a:xfrm>
          <a:prstGeom prst="rect">
            <a:avLst/>
          </a:prstGeom>
        </p:spPr>
      </p:pic>
      <p:pic>
        <p:nvPicPr>
          <p:cNvPr id="34" name="Picture 33">
            <a:extLst>
              <a:ext uri="{FF2B5EF4-FFF2-40B4-BE49-F238E27FC236}">
                <a16:creationId xmlns:a16="http://schemas.microsoft.com/office/drawing/2014/main" id="{1DB29EFB-3877-48DD-A58D-1319BFE43369}"/>
              </a:ext>
            </a:extLst>
          </p:cNvPr>
          <p:cNvPicPr>
            <a:picLocks noChangeAspect="1"/>
          </p:cNvPicPr>
          <p:nvPr/>
        </p:nvPicPr>
        <p:blipFill rotWithShape="1">
          <a:blip r:embed="rId8"/>
          <a:srcRect l="6459" t="30615" r="6280" b="17424"/>
          <a:stretch/>
        </p:blipFill>
        <p:spPr>
          <a:xfrm>
            <a:off x="6546119" y="5127620"/>
            <a:ext cx="5534264" cy="657703"/>
          </a:xfrm>
          <a:prstGeom prst="rect">
            <a:avLst/>
          </a:prstGeom>
        </p:spPr>
      </p:pic>
      <p:sp>
        <p:nvSpPr>
          <p:cNvPr id="36" name="Content Placeholder 2">
            <a:extLst>
              <a:ext uri="{FF2B5EF4-FFF2-40B4-BE49-F238E27FC236}">
                <a16:creationId xmlns:a16="http://schemas.microsoft.com/office/drawing/2014/main" id="{8F0D3E3C-9BE8-4B3E-951E-1818A4F88974}"/>
              </a:ext>
            </a:extLst>
          </p:cNvPr>
          <p:cNvSpPr txBox="1">
            <a:spLocks/>
          </p:cNvSpPr>
          <p:nvPr/>
        </p:nvSpPr>
        <p:spPr>
          <a:xfrm>
            <a:off x="923177" y="3561803"/>
            <a:ext cx="1240473" cy="3201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2 Weeks</a:t>
            </a:r>
          </a:p>
          <a:p>
            <a:endParaRPr lang="en-US" dirty="0"/>
          </a:p>
        </p:txBody>
      </p:sp>
      <p:sp>
        <p:nvSpPr>
          <p:cNvPr id="38" name="Content Placeholder 2">
            <a:extLst>
              <a:ext uri="{FF2B5EF4-FFF2-40B4-BE49-F238E27FC236}">
                <a16:creationId xmlns:a16="http://schemas.microsoft.com/office/drawing/2014/main" id="{D685F2DB-90CF-4FA5-87A9-6E33D606CA4A}"/>
              </a:ext>
            </a:extLst>
          </p:cNvPr>
          <p:cNvSpPr txBox="1">
            <a:spLocks/>
          </p:cNvSpPr>
          <p:nvPr/>
        </p:nvSpPr>
        <p:spPr>
          <a:xfrm>
            <a:off x="3512179" y="4132059"/>
            <a:ext cx="1240473" cy="3201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1 Week</a:t>
            </a:r>
          </a:p>
          <a:p>
            <a:endParaRPr lang="en-US" dirty="0"/>
          </a:p>
        </p:txBody>
      </p:sp>
      <p:sp>
        <p:nvSpPr>
          <p:cNvPr id="40" name="Content Placeholder 2">
            <a:extLst>
              <a:ext uri="{FF2B5EF4-FFF2-40B4-BE49-F238E27FC236}">
                <a16:creationId xmlns:a16="http://schemas.microsoft.com/office/drawing/2014/main" id="{09625482-3ED4-4464-896E-6226D970D57A}"/>
              </a:ext>
            </a:extLst>
          </p:cNvPr>
          <p:cNvSpPr txBox="1">
            <a:spLocks/>
          </p:cNvSpPr>
          <p:nvPr/>
        </p:nvSpPr>
        <p:spPr>
          <a:xfrm>
            <a:off x="5233244" y="4691304"/>
            <a:ext cx="1240473" cy="3201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1 Week</a:t>
            </a:r>
          </a:p>
          <a:p>
            <a:endParaRPr lang="en-US" dirty="0"/>
          </a:p>
        </p:txBody>
      </p:sp>
      <p:sp>
        <p:nvSpPr>
          <p:cNvPr id="42" name="Content Placeholder 2">
            <a:extLst>
              <a:ext uri="{FF2B5EF4-FFF2-40B4-BE49-F238E27FC236}">
                <a16:creationId xmlns:a16="http://schemas.microsoft.com/office/drawing/2014/main" id="{42863B34-0E89-43D9-B47B-28699B588663}"/>
              </a:ext>
            </a:extLst>
          </p:cNvPr>
          <p:cNvSpPr txBox="1">
            <a:spLocks/>
          </p:cNvSpPr>
          <p:nvPr/>
        </p:nvSpPr>
        <p:spPr>
          <a:xfrm>
            <a:off x="8767372" y="5296399"/>
            <a:ext cx="1240473" cy="3201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4 Weeks</a:t>
            </a:r>
          </a:p>
          <a:p>
            <a:endParaRPr lang="en-US" dirty="0"/>
          </a:p>
        </p:txBody>
      </p:sp>
      <p:pic>
        <p:nvPicPr>
          <p:cNvPr id="44" name="Picture 43">
            <a:extLst>
              <a:ext uri="{FF2B5EF4-FFF2-40B4-BE49-F238E27FC236}">
                <a16:creationId xmlns:a16="http://schemas.microsoft.com/office/drawing/2014/main" id="{A6D17B1F-E4B3-4D93-BBC3-708F177B980C}"/>
              </a:ext>
            </a:extLst>
          </p:cNvPr>
          <p:cNvPicPr>
            <a:picLocks noChangeAspect="1"/>
          </p:cNvPicPr>
          <p:nvPr/>
        </p:nvPicPr>
        <p:blipFill>
          <a:blip r:embed="rId4"/>
          <a:stretch>
            <a:fillRect/>
          </a:stretch>
        </p:blipFill>
        <p:spPr>
          <a:xfrm>
            <a:off x="10428224" y="6142579"/>
            <a:ext cx="1652159" cy="646232"/>
          </a:xfrm>
          <a:prstGeom prst="rect">
            <a:avLst/>
          </a:prstGeom>
        </p:spPr>
      </p:pic>
      <p:sp>
        <p:nvSpPr>
          <p:cNvPr id="46" name="Content Placeholder 2">
            <a:extLst>
              <a:ext uri="{FF2B5EF4-FFF2-40B4-BE49-F238E27FC236}">
                <a16:creationId xmlns:a16="http://schemas.microsoft.com/office/drawing/2014/main" id="{F929FA51-80E5-47FE-9C59-9CAB3E6B933C}"/>
              </a:ext>
            </a:extLst>
          </p:cNvPr>
          <p:cNvSpPr txBox="1">
            <a:spLocks/>
          </p:cNvSpPr>
          <p:nvPr/>
        </p:nvSpPr>
        <p:spPr>
          <a:xfrm>
            <a:off x="783957" y="3192307"/>
            <a:ext cx="2140928" cy="457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Data Analyst</a:t>
            </a:r>
          </a:p>
          <a:p>
            <a:endParaRPr lang="en-US" dirty="0"/>
          </a:p>
        </p:txBody>
      </p:sp>
      <p:sp>
        <p:nvSpPr>
          <p:cNvPr id="48" name="Content Placeholder 2">
            <a:extLst>
              <a:ext uri="{FF2B5EF4-FFF2-40B4-BE49-F238E27FC236}">
                <a16:creationId xmlns:a16="http://schemas.microsoft.com/office/drawing/2014/main" id="{3C372A69-333B-4547-90C3-9458346C620E}"/>
              </a:ext>
            </a:extLst>
          </p:cNvPr>
          <p:cNvSpPr txBox="1">
            <a:spLocks/>
          </p:cNvSpPr>
          <p:nvPr/>
        </p:nvSpPr>
        <p:spPr>
          <a:xfrm>
            <a:off x="3155569" y="3719527"/>
            <a:ext cx="2140928" cy="457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Data Engineer</a:t>
            </a:r>
          </a:p>
          <a:p>
            <a:endParaRPr lang="en-US" dirty="0"/>
          </a:p>
        </p:txBody>
      </p:sp>
      <p:sp>
        <p:nvSpPr>
          <p:cNvPr id="50" name="Content Placeholder 2">
            <a:extLst>
              <a:ext uri="{FF2B5EF4-FFF2-40B4-BE49-F238E27FC236}">
                <a16:creationId xmlns:a16="http://schemas.microsoft.com/office/drawing/2014/main" id="{CE0C5773-5AB0-457A-8C85-F2429149AB09}"/>
              </a:ext>
            </a:extLst>
          </p:cNvPr>
          <p:cNvSpPr txBox="1">
            <a:spLocks/>
          </p:cNvSpPr>
          <p:nvPr/>
        </p:nvSpPr>
        <p:spPr>
          <a:xfrm>
            <a:off x="5109262" y="4194458"/>
            <a:ext cx="2140928" cy="457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Data Scientist</a:t>
            </a:r>
          </a:p>
          <a:p>
            <a:endParaRPr lang="en-US" dirty="0"/>
          </a:p>
        </p:txBody>
      </p:sp>
      <p:sp>
        <p:nvSpPr>
          <p:cNvPr id="54" name="Content Placeholder 2">
            <a:extLst>
              <a:ext uri="{FF2B5EF4-FFF2-40B4-BE49-F238E27FC236}">
                <a16:creationId xmlns:a16="http://schemas.microsoft.com/office/drawing/2014/main" id="{6617E554-A868-4A3A-A61A-0B8356057053}"/>
              </a:ext>
            </a:extLst>
          </p:cNvPr>
          <p:cNvSpPr txBox="1">
            <a:spLocks/>
          </p:cNvSpPr>
          <p:nvPr/>
        </p:nvSpPr>
        <p:spPr>
          <a:xfrm>
            <a:off x="7683369" y="4873054"/>
            <a:ext cx="3070489" cy="457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Customer Retention Team </a:t>
            </a:r>
            <a:endParaRPr lang="en-US" dirty="0"/>
          </a:p>
        </p:txBody>
      </p:sp>
      <p:sp>
        <p:nvSpPr>
          <p:cNvPr id="58" name="Content Placeholder 2">
            <a:extLst>
              <a:ext uri="{FF2B5EF4-FFF2-40B4-BE49-F238E27FC236}">
                <a16:creationId xmlns:a16="http://schemas.microsoft.com/office/drawing/2014/main" id="{866E41DB-140A-469F-89A4-9BC3815CE635}"/>
              </a:ext>
            </a:extLst>
          </p:cNvPr>
          <p:cNvSpPr txBox="1">
            <a:spLocks/>
          </p:cNvSpPr>
          <p:nvPr/>
        </p:nvSpPr>
        <p:spPr>
          <a:xfrm>
            <a:off x="8287296" y="5690156"/>
            <a:ext cx="2140928" cy="457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Retention Efforts </a:t>
            </a:r>
            <a:endParaRPr lang="en-US" dirty="0"/>
          </a:p>
        </p:txBody>
      </p:sp>
      <p:sp>
        <p:nvSpPr>
          <p:cNvPr id="62" name="Content Placeholder 2">
            <a:extLst>
              <a:ext uri="{FF2B5EF4-FFF2-40B4-BE49-F238E27FC236}">
                <a16:creationId xmlns:a16="http://schemas.microsoft.com/office/drawing/2014/main" id="{3D4E0C6C-2723-46A9-9378-BDE3B7A14D8E}"/>
              </a:ext>
            </a:extLst>
          </p:cNvPr>
          <p:cNvSpPr txBox="1">
            <a:spLocks/>
          </p:cNvSpPr>
          <p:nvPr/>
        </p:nvSpPr>
        <p:spPr>
          <a:xfrm>
            <a:off x="939060" y="3956436"/>
            <a:ext cx="2140928" cy="457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Data Prep</a:t>
            </a:r>
          </a:p>
          <a:p>
            <a:endParaRPr lang="en-US" dirty="0"/>
          </a:p>
        </p:txBody>
      </p:sp>
      <p:sp>
        <p:nvSpPr>
          <p:cNvPr id="64" name="Content Placeholder 2">
            <a:extLst>
              <a:ext uri="{FF2B5EF4-FFF2-40B4-BE49-F238E27FC236}">
                <a16:creationId xmlns:a16="http://schemas.microsoft.com/office/drawing/2014/main" id="{307002F6-0C65-4D47-9ACB-520DF58D1C03}"/>
              </a:ext>
            </a:extLst>
          </p:cNvPr>
          <p:cNvSpPr txBox="1">
            <a:spLocks/>
          </p:cNvSpPr>
          <p:nvPr/>
        </p:nvSpPr>
        <p:spPr>
          <a:xfrm>
            <a:off x="3306730" y="4644456"/>
            <a:ext cx="2140928" cy="457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Modeling</a:t>
            </a:r>
          </a:p>
          <a:p>
            <a:endParaRPr lang="en-US" dirty="0"/>
          </a:p>
        </p:txBody>
      </p:sp>
      <p:sp>
        <p:nvSpPr>
          <p:cNvPr id="66" name="Content Placeholder 2">
            <a:extLst>
              <a:ext uri="{FF2B5EF4-FFF2-40B4-BE49-F238E27FC236}">
                <a16:creationId xmlns:a16="http://schemas.microsoft.com/office/drawing/2014/main" id="{40DD74E5-18FC-48BC-B4BB-84FAA4118A3D}"/>
              </a:ext>
            </a:extLst>
          </p:cNvPr>
          <p:cNvSpPr txBox="1">
            <a:spLocks/>
          </p:cNvSpPr>
          <p:nvPr/>
        </p:nvSpPr>
        <p:spPr>
          <a:xfrm>
            <a:off x="5299777" y="5172993"/>
            <a:ext cx="1089311" cy="4072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Validate</a:t>
            </a:r>
          </a:p>
          <a:p>
            <a:endParaRPr lang="en-US" dirty="0"/>
          </a:p>
        </p:txBody>
      </p:sp>
      <p:pic>
        <p:nvPicPr>
          <p:cNvPr id="67" name="Picture Placeholder 6" descr="skycrapers">
            <a:extLst>
              <a:ext uri="{FF2B5EF4-FFF2-40B4-BE49-F238E27FC236}">
                <a16:creationId xmlns:a16="http://schemas.microsoft.com/office/drawing/2014/main" id="{F36E7B3C-0213-4E0A-9345-2BF984C1C2FD}"/>
              </a:ext>
            </a:extLst>
          </p:cNvPr>
          <p:cNvPicPr>
            <a:picLocks noChangeAspect="1"/>
          </p:cNvPicPr>
          <p:nvPr/>
        </p:nvPicPr>
        <p:blipFill>
          <a:blip r:embed="rId9" cstate="print">
            <a:extLst>
              <a:ext uri="{28A0092B-C50C-407E-A947-70E740481C1C}">
                <a14:useLocalDpi xmlns:a14="http://schemas.microsoft.com/office/drawing/2010/main"/>
              </a:ext>
            </a:extLst>
          </a:blip>
          <a:srcRect/>
          <a:stretch>
            <a:fillRect/>
          </a:stretch>
        </p:blipFill>
        <p:spPr>
          <a:xfrm>
            <a:off x="7189975" y="-13"/>
            <a:ext cx="5020585" cy="4601114"/>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p:spPr>
      </p:pic>
      <p:cxnSp>
        <p:nvCxnSpPr>
          <p:cNvPr id="70" name="Straight Arrow Connector 69">
            <a:extLst>
              <a:ext uri="{FF2B5EF4-FFF2-40B4-BE49-F238E27FC236}">
                <a16:creationId xmlns:a16="http://schemas.microsoft.com/office/drawing/2014/main" id="{38749B09-BAC4-487D-91D5-0DB9E3370402}"/>
              </a:ext>
            </a:extLst>
          </p:cNvPr>
          <p:cNvCxnSpPr/>
          <p:nvPr/>
        </p:nvCxnSpPr>
        <p:spPr>
          <a:xfrm flipH="1">
            <a:off x="465247" y="6490952"/>
            <a:ext cx="32309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98474199-5B22-4CF7-A57B-C056CD5F21C7}"/>
              </a:ext>
            </a:extLst>
          </p:cNvPr>
          <p:cNvCxnSpPr/>
          <p:nvPr/>
        </p:nvCxnSpPr>
        <p:spPr>
          <a:xfrm>
            <a:off x="7897798" y="6490952"/>
            <a:ext cx="40280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4402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Placeholder 21" descr="downtown area at dusk">
            <a:extLst>
              <a:ext uri="{FF2B5EF4-FFF2-40B4-BE49-F238E27FC236}">
                <a16:creationId xmlns:a16="http://schemas.microsoft.com/office/drawing/2014/main" id="{900B31E0-725B-4414-BD86-F34DA104673A}"/>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p:pic>
      <p:pic>
        <p:nvPicPr>
          <p:cNvPr id="85" name="Picture Placeholder 84" descr="Single gear">
            <a:extLst>
              <a:ext uri="{FF2B5EF4-FFF2-40B4-BE49-F238E27FC236}">
                <a16:creationId xmlns:a16="http://schemas.microsoft.com/office/drawing/2014/main" id="{65FBD7DF-30E8-9042-8A0D-0F64C33E0B41}"/>
              </a:ext>
            </a:extLst>
          </p:cNvPr>
          <p:cNvPicPr>
            <a:picLocks noGrp="1" noChangeAspect="1"/>
          </p:cNvPicPr>
          <p:nvPr>
            <p:ph type="pic" sz="quarter" idx="19"/>
          </p:nvPr>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a:fillRect/>
          </a:stretch>
        </p:blipFill>
        <p:spPr/>
      </p:pic>
      <p:sp>
        <p:nvSpPr>
          <p:cNvPr id="8" name="Content Placeholder 7">
            <a:extLst>
              <a:ext uri="{FF2B5EF4-FFF2-40B4-BE49-F238E27FC236}">
                <a16:creationId xmlns:a16="http://schemas.microsoft.com/office/drawing/2014/main" id="{D78F2DCC-A50E-40A1-81F9-70371D4AA42F}"/>
              </a:ext>
            </a:extLst>
          </p:cNvPr>
          <p:cNvSpPr>
            <a:spLocks noGrp="1"/>
          </p:cNvSpPr>
          <p:nvPr>
            <p:ph idx="16"/>
          </p:nvPr>
        </p:nvSpPr>
        <p:spPr/>
        <p:txBody>
          <a:bodyPr/>
          <a:lstStyle/>
          <a:p>
            <a:r>
              <a:rPr lang="en-US" dirty="0"/>
              <a:t>Topic 02</a:t>
            </a:r>
          </a:p>
        </p:txBody>
      </p:sp>
      <p:sp>
        <p:nvSpPr>
          <p:cNvPr id="6" name="Content Placeholder 5">
            <a:extLst>
              <a:ext uri="{FF2B5EF4-FFF2-40B4-BE49-F238E27FC236}">
                <a16:creationId xmlns:a16="http://schemas.microsoft.com/office/drawing/2014/main" id="{5CD639B0-7991-4B2B-9E50-32064EB91255}"/>
              </a:ext>
            </a:extLst>
          </p:cNvPr>
          <p:cNvSpPr>
            <a:spLocks noGrp="1"/>
          </p:cNvSpPr>
          <p:nvPr>
            <p:ph idx="14"/>
          </p:nvPr>
        </p:nvSpPr>
        <p:spPr/>
        <p:txBody>
          <a:bodyPr>
            <a:normAutofit/>
          </a:bodyPr>
          <a:lstStyle/>
          <a:p>
            <a:r>
              <a:rPr lang="en-US" sz="1400" dirty="0"/>
              <a:t>Lorem ipsum dolor sit amet, consectetuer adipiscing elit. Maecenas porttitor congue massa. Fusce posuere, magna sed pulvinar ultricies, purus lectus malesuada libero, sit amet commodo magna eros quis urna.</a:t>
            </a:r>
          </a:p>
          <a:p>
            <a:r>
              <a:rPr lang="en-US" sz="1400" dirty="0"/>
              <a:t>Lorem ipsum dolor sit amet, consectetuer adipiscing elit. Maecenas porttitor congue massa. Fusce posuere, magna sed pulvinar ultricies, purus lectus malesuada libero, sit amet commodo magna eros quis urna.</a:t>
            </a:r>
          </a:p>
        </p:txBody>
      </p:sp>
      <p:pic>
        <p:nvPicPr>
          <p:cNvPr id="5" name="Picture 4">
            <a:extLst>
              <a:ext uri="{FF2B5EF4-FFF2-40B4-BE49-F238E27FC236}">
                <a16:creationId xmlns:a16="http://schemas.microsoft.com/office/drawing/2014/main" id="{0DD321E4-6E7C-4B5D-B5D1-41DC6B564C63}"/>
              </a:ext>
            </a:extLst>
          </p:cNvPr>
          <p:cNvPicPr>
            <a:picLocks noChangeAspect="1"/>
          </p:cNvPicPr>
          <p:nvPr/>
        </p:nvPicPr>
        <p:blipFill>
          <a:blip r:embed="rId6"/>
          <a:stretch>
            <a:fillRect/>
          </a:stretch>
        </p:blipFill>
        <p:spPr>
          <a:xfrm>
            <a:off x="289750" y="6034019"/>
            <a:ext cx="1652159" cy="646232"/>
          </a:xfrm>
          <a:prstGeom prst="rect">
            <a:avLst/>
          </a:prstGeom>
        </p:spPr>
      </p:pic>
      <p:sp>
        <p:nvSpPr>
          <p:cNvPr id="9" name="Text Placeholder 2">
            <a:extLst>
              <a:ext uri="{FF2B5EF4-FFF2-40B4-BE49-F238E27FC236}">
                <a16:creationId xmlns:a16="http://schemas.microsoft.com/office/drawing/2014/main" id="{7E16481C-FE8A-4E3B-B591-DCD415B1CB09}"/>
              </a:ext>
            </a:extLst>
          </p:cNvPr>
          <p:cNvSpPr txBox="1">
            <a:spLocks/>
          </p:cNvSpPr>
          <p:nvPr/>
        </p:nvSpPr>
        <p:spPr>
          <a:xfrm>
            <a:off x="125649" y="127069"/>
            <a:ext cx="12160796" cy="1405517"/>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400" b="1" dirty="0"/>
              <a:t>GE Health IT Service</a:t>
            </a:r>
          </a:p>
          <a:p>
            <a:pPr marL="0" indent="0" algn="ctr">
              <a:buNone/>
            </a:pPr>
            <a:r>
              <a:rPr lang="en-US" sz="4400" b="1" dirty="0"/>
              <a:t>Customer Retention Data Analytic Solution </a:t>
            </a:r>
          </a:p>
        </p:txBody>
      </p:sp>
      <p:pic>
        <p:nvPicPr>
          <p:cNvPr id="17" name="Picture 16">
            <a:extLst>
              <a:ext uri="{FF2B5EF4-FFF2-40B4-BE49-F238E27FC236}">
                <a16:creationId xmlns:a16="http://schemas.microsoft.com/office/drawing/2014/main" id="{F00E127D-0B80-495F-8FA6-188A048B139D}"/>
              </a:ext>
            </a:extLst>
          </p:cNvPr>
          <p:cNvPicPr>
            <a:picLocks noChangeAspect="1"/>
          </p:cNvPicPr>
          <p:nvPr/>
        </p:nvPicPr>
        <p:blipFill>
          <a:blip r:embed="rId6"/>
          <a:stretch>
            <a:fillRect/>
          </a:stretch>
        </p:blipFill>
        <p:spPr>
          <a:xfrm>
            <a:off x="10411039" y="6211768"/>
            <a:ext cx="1652159" cy="646232"/>
          </a:xfrm>
          <a:prstGeom prst="rect">
            <a:avLst/>
          </a:prstGeom>
        </p:spPr>
      </p:pic>
      <p:pic>
        <p:nvPicPr>
          <p:cNvPr id="18" name="Picture 17">
            <a:extLst>
              <a:ext uri="{FF2B5EF4-FFF2-40B4-BE49-F238E27FC236}">
                <a16:creationId xmlns:a16="http://schemas.microsoft.com/office/drawing/2014/main" id="{FFA87887-B023-454D-92E0-10B75928FF44}"/>
              </a:ext>
            </a:extLst>
          </p:cNvPr>
          <p:cNvPicPr>
            <a:picLocks noChangeAspect="1"/>
          </p:cNvPicPr>
          <p:nvPr/>
        </p:nvPicPr>
        <p:blipFill>
          <a:blip r:embed="rId7"/>
          <a:stretch>
            <a:fillRect/>
          </a:stretch>
        </p:blipFill>
        <p:spPr>
          <a:xfrm>
            <a:off x="727471" y="1700477"/>
            <a:ext cx="2428875" cy="2171700"/>
          </a:xfrm>
          <a:prstGeom prst="rect">
            <a:avLst/>
          </a:prstGeom>
        </p:spPr>
      </p:pic>
      <p:pic>
        <p:nvPicPr>
          <p:cNvPr id="20" name="Picture 19">
            <a:extLst>
              <a:ext uri="{FF2B5EF4-FFF2-40B4-BE49-F238E27FC236}">
                <a16:creationId xmlns:a16="http://schemas.microsoft.com/office/drawing/2014/main" id="{020B7650-0B2A-42AF-BE13-7C78C8D667EA}"/>
              </a:ext>
            </a:extLst>
          </p:cNvPr>
          <p:cNvPicPr>
            <a:picLocks noChangeAspect="1"/>
          </p:cNvPicPr>
          <p:nvPr/>
        </p:nvPicPr>
        <p:blipFill>
          <a:blip r:embed="rId7"/>
          <a:stretch>
            <a:fillRect/>
          </a:stretch>
        </p:blipFill>
        <p:spPr>
          <a:xfrm>
            <a:off x="8307844" y="1717817"/>
            <a:ext cx="3883819" cy="4154921"/>
          </a:xfrm>
          <a:prstGeom prst="rect">
            <a:avLst/>
          </a:prstGeom>
        </p:spPr>
      </p:pic>
      <p:sp>
        <p:nvSpPr>
          <p:cNvPr id="23" name="Content Placeholder 2">
            <a:extLst>
              <a:ext uri="{FF2B5EF4-FFF2-40B4-BE49-F238E27FC236}">
                <a16:creationId xmlns:a16="http://schemas.microsoft.com/office/drawing/2014/main" id="{9DF2C06C-C5B6-4D09-8ACB-7B3516F1390B}"/>
              </a:ext>
            </a:extLst>
          </p:cNvPr>
          <p:cNvSpPr>
            <a:spLocks noGrp="1"/>
          </p:cNvSpPr>
          <p:nvPr>
            <p:ph idx="1"/>
          </p:nvPr>
        </p:nvSpPr>
        <p:spPr>
          <a:xfrm>
            <a:off x="289750" y="2831037"/>
            <a:ext cx="3445536" cy="3557450"/>
          </a:xfrm>
        </p:spPr>
        <p:txBody>
          <a:bodyPr/>
          <a:lstStyle/>
          <a:p>
            <a:pPr marL="457200" indent="-457200" algn="l">
              <a:buFont typeface="Arial" panose="020B0604020202020204" pitchFamily="34" charset="0"/>
              <a:buChar char="•"/>
            </a:pPr>
            <a:r>
              <a:rPr lang="en-US" sz="2400" dirty="0"/>
              <a:t>Methodology </a:t>
            </a:r>
          </a:p>
          <a:p>
            <a:pPr marL="457200" indent="-457200" algn="l">
              <a:buFont typeface="Arial" panose="020B0604020202020204" pitchFamily="34" charset="0"/>
              <a:buChar char="•"/>
            </a:pPr>
            <a:r>
              <a:rPr lang="en-US" sz="2400" dirty="0"/>
              <a:t>Integration</a:t>
            </a:r>
          </a:p>
          <a:p>
            <a:pPr marL="457200" indent="-457200" algn="l">
              <a:buFont typeface="Arial" panose="020B0604020202020204" pitchFamily="34" charset="0"/>
              <a:buChar char="•"/>
            </a:pPr>
            <a:r>
              <a:rPr lang="en-US" sz="2400" dirty="0"/>
              <a:t>Cross-functional Team</a:t>
            </a:r>
          </a:p>
          <a:p>
            <a:pPr marL="457200" indent="-457200" algn="l">
              <a:buFont typeface="Arial" panose="020B0604020202020204" pitchFamily="34" charset="0"/>
              <a:buChar char="•"/>
            </a:pPr>
            <a:r>
              <a:rPr lang="en-US" sz="2400" dirty="0"/>
              <a:t>Automation</a:t>
            </a:r>
          </a:p>
          <a:p>
            <a:pPr marL="457200" indent="-457200" algn="l">
              <a:buFont typeface="Arial" panose="020B0604020202020204" pitchFamily="34" charset="0"/>
              <a:buChar char="•"/>
            </a:pPr>
            <a:r>
              <a:rPr lang="en-US" sz="2400" dirty="0"/>
              <a:t>Upkeep  </a:t>
            </a:r>
          </a:p>
          <a:p>
            <a:pPr marL="457200" indent="-457200" algn="l">
              <a:buFont typeface="Arial" panose="020B0604020202020204" pitchFamily="34" charset="0"/>
              <a:buChar char="•"/>
            </a:pPr>
            <a:endParaRPr lang="en-US" sz="2000" dirty="0"/>
          </a:p>
          <a:p>
            <a:pPr algn="l"/>
            <a:endParaRPr lang="en-US" sz="2800" dirty="0"/>
          </a:p>
        </p:txBody>
      </p:sp>
      <p:sp>
        <p:nvSpPr>
          <p:cNvPr id="21" name="Text Placeholder 2">
            <a:extLst>
              <a:ext uri="{FF2B5EF4-FFF2-40B4-BE49-F238E27FC236}">
                <a16:creationId xmlns:a16="http://schemas.microsoft.com/office/drawing/2014/main" id="{2207E227-C2D9-4B74-9328-F3336650127F}"/>
              </a:ext>
            </a:extLst>
          </p:cNvPr>
          <p:cNvSpPr txBox="1">
            <a:spLocks/>
          </p:cNvSpPr>
          <p:nvPr/>
        </p:nvSpPr>
        <p:spPr>
          <a:xfrm>
            <a:off x="289750" y="1700477"/>
            <a:ext cx="5153503"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4000" b="1" dirty="0"/>
          </a:p>
        </p:txBody>
      </p:sp>
      <p:sp>
        <p:nvSpPr>
          <p:cNvPr id="25" name="Text Placeholder 2">
            <a:extLst>
              <a:ext uri="{FF2B5EF4-FFF2-40B4-BE49-F238E27FC236}">
                <a16:creationId xmlns:a16="http://schemas.microsoft.com/office/drawing/2014/main" id="{38CA4778-9A48-4DA2-98C6-F1EFAB73091E}"/>
              </a:ext>
            </a:extLst>
          </p:cNvPr>
          <p:cNvSpPr txBox="1">
            <a:spLocks/>
          </p:cNvSpPr>
          <p:nvPr/>
        </p:nvSpPr>
        <p:spPr>
          <a:xfrm>
            <a:off x="331813" y="1967081"/>
            <a:ext cx="3361410"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u="sng" dirty="0"/>
              <a:t>Implementation</a:t>
            </a:r>
          </a:p>
        </p:txBody>
      </p:sp>
      <p:sp>
        <p:nvSpPr>
          <p:cNvPr id="27" name="Text Placeholder 2">
            <a:extLst>
              <a:ext uri="{FF2B5EF4-FFF2-40B4-BE49-F238E27FC236}">
                <a16:creationId xmlns:a16="http://schemas.microsoft.com/office/drawing/2014/main" id="{FCF8E399-4C54-4F16-BF8B-504316FB67D5}"/>
              </a:ext>
            </a:extLst>
          </p:cNvPr>
          <p:cNvSpPr txBox="1">
            <a:spLocks/>
          </p:cNvSpPr>
          <p:nvPr/>
        </p:nvSpPr>
        <p:spPr>
          <a:xfrm>
            <a:off x="9353402" y="1963462"/>
            <a:ext cx="2506785"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u="sng" dirty="0"/>
              <a:t>Results</a:t>
            </a:r>
          </a:p>
        </p:txBody>
      </p:sp>
      <p:sp>
        <p:nvSpPr>
          <p:cNvPr id="30" name="Content Placeholder 2">
            <a:extLst>
              <a:ext uri="{FF2B5EF4-FFF2-40B4-BE49-F238E27FC236}">
                <a16:creationId xmlns:a16="http://schemas.microsoft.com/office/drawing/2014/main" id="{932E7440-56FD-4062-A2CF-A786480C0357}"/>
              </a:ext>
            </a:extLst>
          </p:cNvPr>
          <p:cNvSpPr txBox="1">
            <a:spLocks/>
          </p:cNvSpPr>
          <p:nvPr/>
        </p:nvSpPr>
        <p:spPr>
          <a:xfrm>
            <a:off x="8457050" y="2663612"/>
            <a:ext cx="3445200" cy="3557450"/>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buFont typeface="Arial" panose="020B0604020202020204" pitchFamily="34" charset="0"/>
              <a:buChar char="•"/>
            </a:pPr>
            <a:r>
              <a:rPr lang="en-US" sz="2400" dirty="0"/>
              <a:t>Important Features </a:t>
            </a:r>
            <a:r>
              <a:rPr lang="en-US" sz="3200" dirty="0"/>
              <a:t> </a:t>
            </a:r>
            <a:endParaRPr lang="en-US" sz="2400" dirty="0"/>
          </a:p>
          <a:p>
            <a:pPr marL="457200" indent="-457200" algn="l">
              <a:buFont typeface="Arial" panose="020B0604020202020204" pitchFamily="34" charset="0"/>
              <a:buChar char="•"/>
            </a:pPr>
            <a:r>
              <a:rPr lang="en-US" sz="2400" dirty="0"/>
              <a:t>91% Accurate Predicting Churners </a:t>
            </a:r>
          </a:p>
          <a:p>
            <a:pPr marL="457200" indent="-457200" algn="l">
              <a:buFont typeface="Arial" panose="020B0604020202020204" pitchFamily="34" charset="0"/>
              <a:buChar char="•"/>
            </a:pPr>
            <a:r>
              <a:rPr lang="en-US" sz="2400" dirty="0"/>
              <a:t>85.1% Overall Accuracy </a:t>
            </a:r>
          </a:p>
          <a:p>
            <a:pPr marL="457200" indent="-457200" algn="l">
              <a:buFont typeface="Arial" panose="020B0604020202020204" pitchFamily="34" charset="0"/>
              <a:buChar char="•"/>
            </a:pPr>
            <a:r>
              <a:rPr lang="en-US" sz="2400" dirty="0"/>
              <a:t>Cost Effective </a:t>
            </a:r>
          </a:p>
          <a:p>
            <a:pPr marL="457200" indent="-457200" algn="l">
              <a:buFont typeface="Arial" panose="020B0604020202020204" pitchFamily="34" charset="0"/>
              <a:buChar char="•"/>
            </a:pPr>
            <a:r>
              <a:rPr lang="en-US" sz="2400" dirty="0"/>
              <a:t>20% Savings = $1.44M</a:t>
            </a:r>
          </a:p>
          <a:p>
            <a:pPr algn="l"/>
            <a:endParaRPr lang="en-US" sz="2800" dirty="0"/>
          </a:p>
          <a:p>
            <a:pPr algn="l"/>
            <a:endParaRPr lang="en-US" sz="2800" dirty="0"/>
          </a:p>
        </p:txBody>
      </p:sp>
    </p:spTree>
    <p:extLst>
      <p:ext uri="{BB962C8B-B14F-4D97-AF65-F5344CB8AC3E}">
        <p14:creationId xmlns:p14="http://schemas.microsoft.com/office/powerpoint/2010/main" val="167117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3A6F33C-3AFE-474E-AC15-C00F368C3C6A}"/>
              </a:ext>
            </a:extLst>
          </p:cNvPr>
          <p:cNvSpPr>
            <a:spLocks noGrp="1"/>
          </p:cNvSpPr>
          <p:nvPr>
            <p:ph idx="15"/>
          </p:nvPr>
        </p:nvSpPr>
        <p:spPr>
          <a:xfrm>
            <a:off x="7487590" y="4961161"/>
            <a:ext cx="3445566" cy="495389"/>
          </a:xfrm>
        </p:spPr>
        <p:txBody>
          <a:bodyPr/>
          <a:lstStyle/>
          <a:p>
            <a:pPr algn="ctr"/>
            <a:r>
              <a:rPr lang="en-US" sz="2400" dirty="0"/>
              <a:t>Conclusion</a:t>
            </a:r>
            <a:endParaRPr lang="en-US" dirty="0"/>
          </a:p>
        </p:txBody>
      </p:sp>
      <p:pic>
        <p:nvPicPr>
          <p:cNvPr id="29" name="Picture Placeholder 28" descr="Pencil">
            <a:extLst>
              <a:ext uri="{FF2B5EF4-FFF2-40B4-BE49-F238E27FC236}">
                <a16:creationId xmlns:a16="http://schemas.microsoft.com/office/drawing/2014/main" id="{F0E35123-11A3-CD40-A44F-8A81B9105639}"/>
              </a:ext>
            </a:extLst>
          </p:cNvPr>
          <p:cNvPicPr>
            <a:picLocks noGrp="1" noChangeAspect="1"/>
          </p:cNvPicPr>
          <p:nvPr>
            <p:ph type="pic" sz="quarter" idx="21"/>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a:fillRect/>
          </a:stretch>
        </p:blipFill>
        <p:spPr/>
      </p:pic>
      <p:pic>
        <p:nvPicPr>
          <p:cNvPr id="31" name="Picture Placeholder 30" descr="Laptop">
            <a:extLst>
              <a:ext uri="{FF2B5EF4-FFF2-40B4-BE49-F238E27FC236}">
                <a16:creationId xmlns:a16="http://schemas.microsoft.com/office/drawing/2014/main" id="{6BF407E9-98AE-2B40-90E3-1B14FC14FDB8}"/>
              </a:ext>
            </a:extLst>
          </p:cNvPr>
          <p:cNvPicPr>
            <a:picLocks noGrp="1" noChangeAspect="1"/>
          </p:cNvPicPr>
          <p:nvPr>
            <p:ph type="pic" sz="quarter" idx="22"/>
          </p:nvPr>
        </p:nvPicPr>
        <p:blipFill>
          <a:blip r:embed="rId5" cstate="print">
            <a:extLst>
              <a:ext uri="{28A0092B-C50C-407E-A947-70E740481C1C}">
                <a14:useLocalDpi xmlns:a14="http://schemas.microsoft.com/office/drawing/2010/main"/>
              </a:ext>
              <a:ext uri="{96DAC541-7B7A-43D3-8B79-37D633B846F1}">
                <asvg:svgBlip xmlns:asvg="http://schemas.microsoft.com/office/drawing/2016/SVG/main" r:embed="rId6"/>
              </a:ext>
            </a:extLst>
          </a:blip>
          <a:srcRect/>
          <a:stretch>
            <a:fillRect/>
          </a:stretch>
        </p:blipFill>
        <p:spPr/>
      </p:pic>
      <p:sp>
        <p:nvSpPr>
          <p:cNvPr id="4" name="Slide Number Placeholder 3">
            <a:extLst>
              <a:ext uri="{FF2B5EF4-FFF2-40B4-BE49-F238E27FC236}">
                <a16:creationId xmlns:a16="http://schemas.microsoft.com/office/drawing/2014/main" id="{CA1C0347-C2C9-46A2-B7A6-9653B525F7DD}"/>
              </a:ext>
            </a:extLst>
          </p:cNvPr>
          <p:cNvSpPr>
            <a:spLocks noGrp="1"/>
          </p:cNvSpPr>
          <p:nvPr>
            <p:ph type="sldNum" sz="quarter" idx="12"/>
          </p:nvPr>
        </p:nvSpPr>
        <p:spPr/>
        <p:txBody>
          <a:bodyPr/>
          <a:lstStyle/>
          <a:p>
            <a:fld id="{9EC71654-96A5-4280-94F3-931C61A9F92C}" type="slidenum">
              <a:rPr lang="en-US" smtClean="0"/>
              <a:pPr/>
              <a:t>14</a:t>
            </a:fld>
            <a:endParaRPr lang="en-US" dirty="0"/>
          </a:p>
        </p:txBody>
      </p:sp>
      <p:sp>
        <p:nvSpPr>
          <p:cNvPr id="10" name="Text Placeholder 2">
            <a:extLst>
              <a:ext uri="{FF2B5EF4-FFF2-40B4-BE49-F238E27FC236}">
                <a16:creationId xmlns:a16="http://schemas.microsoft.com/office/drawing/2014/main" id="{1AD841DE-4B5D-45C8-9896-4A5327722224}"/>
              </a:ext>
            </a:extLst>
          </p:cNvPr>
          <p:cNvSpPr txBox="1">
            <a:spLocks/>
          </p:cNvSpPr>
          <p:nvPr/>
        </p:nvSpPr>
        <p:spPr>
          <a:xfrm>
            <a:off x="2375562" y="326018"/>
            <a:ext cx="7440876" cy="1039657"/>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800" b="1" dirty="0">
                <a:solidFill>
                  <a:schemeClr val="accent5">
                    <a:lumMod val="75000"/>
                  </a:schemeClr>
                </a:solidFill>
              </a:rPr>
              <a:t>Summary &amp; Impact  </a:t>
            </a:r>
          </a:p>
        </p:txBody>
      </p:sp>
      <p:pic>
        <p:nvPicPr>
          <p:cNvPr id="11" name="Picture 10">
            <a:extLst>
              <a:ext uri="{FF2B5EF4-FFF2-40B4-BE49-F238E27FC236}">
                <a16:creationId xmlns:a16="http://schemas.microsoft.com/office/drawing/2014/main" id="{39C4310C-5A90-4867-9036-A338417D0D88}"/>
              </a:ext>
            </a:extLst>
          </p:cNvPr>
          <p:cNvPicPr>
            <a:picLocks noChangeAspect="1"/>
          </p:cNvPicPr>
          <p:nvPr/>
        </p:nvPicPr>
        <p:blipFill>
          <a:blip r:embed="rId7"/>
          <a:stretch>
            <a:fillRect/>
          </a:stretch>
        </p:blipFill>
        <p:spPr>
          <a:xfrm>
            <a:off x="0" y="6173847"/>
            <a:ext cx="1652159" cy="646232"/>
          </a:xfrm>
          <a:prstGeom prst="rect">
            <a:avLst/>
          </a:prstGeom>
        </p:spPr>
      </p:pic>
      <p:pic>
        <p:nvPicPr>
          <p:cNvPr id="13" name="Picture 12">
            <a:extLst>
              <a:ext uri="{FF2B5EF4-FFF2-40B4-BE49-F238E27FC236}">
                <a16:creationId xmlns:a16="http://schemas.microsoft.com/office/drawing/2014/main" id="{1FB96C5E-EEB7-4DC2-81F8-EBFA922BC11C}"/>
              </a:ext>
            </a:extLst>
          </p:cNvPr>
          <p:cNvPicPr>
            <a:picLocks noChangeAspect="1"/>
          </p:cNvPicPr>
          <p:nvPr/>
        </p:nvPicPr>
        <p:blipFill>
          <a:blip r:embed="rId7"/>
          <a:stretch>
            <a:fillRect/>
          </a:stretch>
        </p:blipFill>
        <p:spPr>
          <a:xfrm>
            <a:off x="10537616" y="6129509"/>
            <a:ext cx="1652159" cy="646232"/>
          </a:xfrm>
          <a:prstGeom prst="rect">
            <a:avLst/>
          </a:prstGeom>
        </p:spPr>
      </p:pic>
      <p:pic>
        <p:nvPicPr>
          <p:cNvPr id="15" name="Picture 14">
            <a:extLst>
              <a:ext uri="{FF2B5EF4-FFF2-40B4-BE49-F238E27FC236}">
                <a16:creationId xmlns:a16="http://schemas.microsoft.com/office/drawing/2014/main" id="{0EEDC956-EB84-4476-AEC2-B8E6BC3C2A91}"/>
              </a:ext>
            </a:extLst>
          </p:cNvPr>
          <p:cNvPicPr>
            <a:picLocks noChangeAspect="1"/>
          </p:cNvPicPr>
          <p:nvPr/>
        </p:nvPicPr>
        <p:blipFill>
          <a:blip r:embed="rId8"/>
          <a:stretch>
            <a:fillRect/>
          </a:stretch>
        </p:blipFill>
        <p:spPr>
          <a:xfrm>
            <a:off x="10537616" y="196444"/>
            <a:ext cx="1226269" cy="1224144"/>
          </a:xfrm>
          <a:prstGeom prst="rect">
            <a:avLst/>
          </a:prstGeom>
        </p:spPr>
      </p:pic>
      <p:sp>
        <p:nvSpPr>
          <p:cNvPr id="22" name="Content Placeholder 4">
            <a:extLst>
              <a:ext uri="{FF2B5EF4-FFF2-40B4-BE49-F238E27FC236}">
                <a16:creationId xmlns:a16="http://schemas.microsoft.com/office/drawing/2014/main" id="{E4A95DDC-837C-4DDA-8332-5F687EA3E77B}"/>
              </a:ext>
            </a:extLst>
          </p:cNvPr>
          <p:cNvSpPr txBox="1">
            <a:spLocks/>
          </p:cNvSpPr>
          <p:nvPr/>
        </p:nvSpPr>
        <p:spPr>
          <a:xfrm>
            <a:off x="826079" y="1893082"/>
            <a:ext cx="3445566" cy="495389"/>
          </a:xfrm>
          <a:prstGeom prst="rect">
            <a:avLst/>
          </a:prstGeom>
        </p:spPr>
        <p:txBody>
          <a:bodyPr vert="horz" lIns="0" tIns="0" rIns="0" bIns="0" rtlCol="0" anchor="ctr">
            <a:noAutofit/>
          </a:bodyPr>
          <a:lstStyle>
            <a:lvl1pPr marL="0" indent="0" algn="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2400" dirty="0"/>
              <a:t>Implications</a:t>
            </a:r>
            <a:endParaRPr lang="en-US" dirty="0"/>
          </a:p>
        </p:txBody>
      </p:sp>
      <p:sp>
        <p:nvSpPr>
          <p:cNvPr id="28" name="Content Placeholder 2">
            <a:extLst>
              <a:ext uri="{FF2B5EF4-FFF2-40B4-BE49-F238E27FC236}">
                <a16:creationId xmlns:a16="http://schemas.microsoft.com/office/drawing/2014/main" id="{D6849E65-BD84-4A65-9FF8-EB05C2DA6FDB}"/>
              </a:ext>
            </a:extLst>
          </p:cNvPr>
          <p:cNvSpPr>
            <a:spLocks noGrp="1"/>
          </p:cNvSpPr>
          <p:nvPr>
            <p:ph idx="1"/>
          </p:nvPr>
        </p:nvSpPr>
        <p:spPr>
          <a:xfrm>
            <a:off x="804642" y="2805791"/>
            <a:ext cx="4888156" cy="3301642"/>
          </a:xfrm>
        </p:spPr>
        <p:txBody>
          <a:bodyPr/>
          <a:lstStyle/>
          <a:p>
            <a:pPr marL="457200" indent="-457200" algn="l">
              <a:buFont typeface="Arial" panose="020B0604020202020204" pitchFamily="34" charset="0"/>
              <a:buChar char="•"/>
            </a:pPr>
            <a:r>
              <a:rPr lang="en-US" sz="2800" dirty="0">
                <a:solidFill>
                  <a:schemeClr val="accent5">
                    <a:lumMod val="75000"/>
                  </a:schemeClr>
                </a:solidFill>
              </a:rPr>
              <a:t>Follow through  </a:t>
            </a:r>
          </a:p>
          <a:p>
            <a:pPr marL="457200" indent="-457200" algn="l">
              <a:buFont typeface="Arial" panose="020B0604020202020204" pitchFamily="34" charset="0"/>
              <a:buChar char="•"/>
            </a:pPr>
            <a:r>
              <a:rPr lang="en-US" sz="2800" dirty="0">
                <a:solidFill>
                  <a:schemeClr val="accent5">
                    <a:lumMod val="75000"/>
                  </a:schemeClr>
                </a:solidFill>
              </a:rPr>
              <a:t>Efficiency</a:t>
            </a:r>
            <a:endParaRPr lang="en-US" sz="2000" dirty="0">
              <a:solidFill>
                <a:schemeClr val="accent5">
                  <a:lumMod val="75000"/>
                </a:schemeClr>
              </a:solidFill>
            </a:endParaRPr>
          </a:p>
          <a:p>
            <a:pPr marL="457200" indent="-457200" algn="l">
              <a:buFont typeface="Arial" panose="020B0604020202020204" pitchFamily="34" charset="0"/>
              <a:buChar char="•"/>
            </a:pPr>
            <a:r>
              <a:rPr lang="en-US" sz="2800" dirty="0">
                <a:solidFill>
                  <a:schemeClr val="accent5">
                    <a:lumMod val="75000"/>
                  </a:schemeClr>
                </a:solidFill>
              </a:rPr>
              <a:t>Drive Change</a:t>
            </a:r>
          </a:p>
          <a:p>
            <a:pPr marL="1371600" lvl="2" indent="-457200" algn="l">
              <a:buFont typeface="Arial" panose="020B0604020202020204" pitchFamily="34" charset="0"/>
              <a:buChar char="•"/>
            </a:pPr>
            <a:r>
              <a:rPr lang="en-US" sz="2200" dirty="0">
                <a:solidFill>
                  <a:schemeClr val="accent5">
                    <a:lumMod val="75000"/>
                  </a:schemeClr>
                </a:solidFill>
              </a:rPr>
              <a:t>Product</a:t>
            </a:r>
          </a:p>
          <a:p>
            <a:pPr marL="1371600" lvl="2" indent="-457200" algn="l">
              <a:buFont typeface="Arial" panose="020B0604020202020204" pitchFamily="34" charset="0"/>
              <a:buChar char="•"/>
            </a:pPr>
            <a:r>
              <a:rPr lang="en-US" sz="2200" dirty="0">
                <a:solidFill>
                  <a:schemeClr val="accent5">
                    <a:lumMod val="75000"/>
                  </a:schemeClr>
                </a:solidFill>
              </a:rPr>
              <a:t>Operational </a:t>
            </a:r>
          </a:p>
          <a:p>
            <a:pPr marL="457200" indent="-457200" algn="l">
              <a:buFont typeface="Arial" panose="020B0604020202020204" pitchFamily="34" charset="0"/>
              <a:buChar char="•"/>
            </a:pPr>
            <a:r>
              <a:rPr lang="en-US" sz="2800" dirty="0">
                <a:solidFill>
                  <a:schemeClr val="accent5">
                    <a:lumMod val="75000"/>
                  </a:schemeClr>
                </a:solidFill>
              </a:rPr>
              <a:t>Replication</a:t>
            </a:r>
          </a:p>
          <a:p>
            <a:pPr marL="457200" indent="-457200" algn="l">
              <a:buFont typeface="Arial" panose="020B0604020202020204" pitchFamily="34" charset="0"/>
              <a:buChar char="•"/>
            </a:pPr>
            <a:endParaRPr lang="en-US" sz="2800" dirty="0">
              <a:solidFill>
                <a:schemeClr val="accent5">
                  <a:lumMod val="75000"/>
                </a:schemeClr>
              </a:solidFill>
            </a:endParaRPr>
          </a:p>
          <a:p>
            <a:pPr marL="457200" indent="-457200" algn="l">
              <a:buFont typeface="Arial" panose="020B0604020202020204" pitchFamily="34" charset="0"/>
              <a:buChar char="•"/>
            </a:pPr>
            <a:endParaRPr lang="en-US" sz="2800" dirty="0">
              <a:solidFill>
                <a:schemeClr val="accent5">
                  <a:lumMod val="75000"/>
                </a:schemeClr>
              </a:solidFill>
            </a:endParaRPr>
          </a:p>
          <a:p>
            <a:pPr marL="457200" indent="-457200" algn="l">
              <a:buFont typeface="Arial" panose="020B0604020202020204" pitchFamily="34" charset="0"/>
              <a:buChar char="•"/>
            </a:pPr>
            <a:endParaRPr lang="en-US" sz="2800" dirty="0">
              <a:solidFill>
                <a:schemeClr val="accent5">
                  <a:lumMod val="75000"/>
                </a:schemeClr>
              </a:solidFill>
            </a:endParaRPr>
          </a:p>
          <a:p>
            <a:endParaRPr lang="en-US" sz="2800" dirty="0"/>
          </a:p>
        </p:txBody>
      </p:sp>
      <p:sp>
        <p:nvSpPr>
          <p:cNvPr id="30" name="Content Placeholder 2">
            <a:extLst>
              <a:ext uri="{FF2B5EF4-FFF2-40B4-BE49-F238E27FC236}">
                <a16:creationId xmlns:a16="http://schemas.microsoft.com/office/drawing/2014/main" id="{0C9EF16C-9E75-4DE7-86D4-DCE220633D28}"/>
              </a:ext>
            </a:extLst>
          </p:cNvPr>
          <p:cNvSpPr txBox="1">
            <a:spLocks/>
          </p:cNvSpPr>
          <p:nvPr/>
        </p:nvSpPr>
        <p:spPr>
          <a:xfrm>
            <a:off x="7016088" y="2093547"/>
            <a:ext cx="4888155" cy="2504211"/>
          </a:xfrm>
          <a:prstGeom prst="rect">
            <a:avLst/>
          </a:prstGeom>
        </p:spPr>
        <p:txBody>
          <a:bodyPr vert="horz" lIns="0" tIns="0" rIns="0" bIns="0" rtlCol="0">
            <a:noAutofit/>
          </a:bodyPr>
          <a:lstStyle>
            <a:lvl1pPr marL="0" indent="0" algn="r"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buFont typeface="Arial" panose="020B0604020202020204" pitchFamily="34" charset="0"/>
              <a:buChar char="•"/>
            </a:pPr>
            <a:r>
              <a:rPr lang="en-US" sz="2800" dirty="0">
                <a:solidFill>
                  <a:schemeClr val="accent5">
                    <a:lumMod val="75000"/>
                  </a:schemeClr>
                </a:solidFill>
              </a:rPr>
              <a:t>Successful Predictions </a:t>
            </a:r>
          </a:p>
          <a:p>
            <a:pPr marL="457200" indent="-457200" algn="l">
              <a:buFont typeface="Arial" panose="020B0604020202020204" pitchFamily="34" charset="0"/>
              <a:buChar char="•"/>
            </a:pPr>
            <a:r>
              <a:rPr lang="en-US" sz="2800" dirty="0">
                <a:solidFill>
                  <a:schemeClr val="accent5">
                    <a:lumMod val="75000"/>
                  </a:schemeClr>
                </a:solidFill>
              </a:rPr>
              <a:t>Sustainable Infrastructure</a:t>
            </a:r>
            <a:endParaRPr lang="en-US" sz="2000" dirty="0">
              <a:solidFill>
                <a:schemeClr val="accent5">
                  <a:lumMod val="75000"/>
                </a:schemeClr>
              </a:solidFill>
            </a:endParaRPr>
          </a:p>
          <a:p>
            <a:pPr marL="457200" indent="-457200" algn="l">
              <a:buFont typeface="Arial" panose="020B0604020202020204" pitchFamily="34" charset="0"/>
              <a:buChar char="•"/>
            </a:pPr>
            <a:r>
              <a:rPr lang="en-US" sz="2800" dirty="0">
                <a:solidFill>
                  <a:schemeClr val="accent5">
                    <a:lumMod val="75000"/>
                  </a:schemeClr>
                </a:solidFill>
              </a:rPr>
              <a:t>Ongoing Efforts</a:t>
            </a:r>
          </a:p>
          <a:p>
            <a:endParaRPr lang="en-US" sz="2800" dirty="0"/>
          </a:p>
        </p:txBody>
      </p:sp>
    </p:spTree>
    <p:extLst>
      <p:ext uri="{BB962C8B-B14F-4D97-AF65-F5344CB8AC3E}">
        <p14:creationId xmlns:p14="http://schemas.microsoft.com/office/powerpoint/2010/main" val="269403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9" descr="cityscape">
            <a:extLst>
              <a:ext uri="{FF2B5EF4-FFF2-40B4-BE49-F238E27FC236}">
                <a16:creationId xmlns:a16="http://schemas.microsoft.com/office/drawing/2014/main" id="{63493B9E-F6F8-4C0F-9706-CA547A8B2B3F}"/>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t="39" b="39"/>
          <a:stretch>
            <a:fillRect/>
          </a:stretch>
        </p:blipFill>
        <p:spPr/>
      </p:pic>
      <p:pic>
        <p:nvPicPr>
          <p:cNvPr id="14" name="Picture 13">
            <a:extLst>
              <a:ext uri="{FF2B5EF4-FFF2-40B4-BE49-F238E27FC236}">
                <a16:creationId xmlns:a16="http://schemas.microsoft.com/office/drawing/2014/main" id="{58B3493A-8F56-4A47-A896-115E01A322DF}"/>
              </a:ext>
            </a:extLst>
          </p:cNvPr>
          <p:cNvPicPr>
            <a:picLocks noChangeAspect="1"/>
          </p:cNvPicPr>
          <p:nvPr/>
        </p:nvPicPr>
        <p:blipFill>
          <a:blip r:embed="rId4"/>
          <a:stretch>
            <a:fillRect/>
          </a:stretch>
        </p:blipFill>
        <p:spPr>
          <a:xfrm>
            <a:off x="7989932" y="305806"/>
            <a:ext cx="3990975" cy="2047875"/>
          </a:xfrm>
          <a:prstGeom prst="rect">
            <a:avLst/>
          </a:prstGeom>
        </p:spPr>
      </p:pic>
      <p:pic>
        <p:nvPicPr>
          <p:cNvPr id="15" name="Picture 14">
            <a:extLst>
              <a:ext uri="{FF2B5EF4-FFF2-40B4-BE49-F238E27FC236}">
                <a16:creationId xmlns:a16="http://schemas.microsoft.com/office/drawing/2014/main" id="{9F21ABCD-3F11-415D-B825-AE2374472603}"/>
              </a:ext>
            </a:extLst>
          </p:cNvPr>
          <p:cNvPicPr>
            <a:picLocks noChangeAspect="1"/>
          </p:cNvPicPr>
          <p:nvPr/>
        </p:nvPicPr>
        <p:blipFill>
          <a:blip r:embed="rId4"/>
          <a:stretch>
            <a:fillRect/>
          </a:stretch>
        </p:blipFill>
        <p:spPr>
          <a:xfrm>
            <a:off x="5994444" y="3757343"/>
            <a:ext cx="3990975" cy="2047875"/>
          </a:xfrm>
          <a:prstGeom prst="rect">
            <a:avLst/>
          </a:prstGeom>
        </p:spPr>
      </p:pic>
      <p:sp>
        <p:nvSpPr>
          <p:cNvPr id="18" name="Title 1">
            <a:extLst>
              <a:ext uri="{FF2B5EF4-FFF2-40B4-BE49-F238E27FC236}">
                <a16:creationId xmlns:a16="http://schemas.microsoft.com/office/drawing/2014/main" id="{B87B116E-26AE-47C1-BFC5-0B60BD067FF9}"/>
              </a:ext>
            </a:extLst>
          </p:cNvPr>
          <p:cNvSpPr>
            <a:spLocks noGrp="1"/>
          </p:cNvSpPr>
          <p:nvPr>
            <p:ph type="title"/>
          </p:nvPr>
        </p:nvSpPr>
        <p:spPr>
          <a:xfrm>
            <a:off x="5880189" y="770122"/>
            <a:ext cx="6311811" cy="744715"/>
          </a:xfrm>
        </p:spPr>
        <p:txBody>
          <a:bodyPr/>
          <a:lstStyle/>
          <a:p>
            <a:pPr algn="ctr"/>
            <a:r>
              <a:rPr lang="en-US" sz="4400" u="sng" dirty="0"/>
              <a:t>Recommendations</a:t>
            </a:r>
          </a:p>
        </p:txBody>
      </p:sp>
      <p:sp>
        <p:nvSpPr>
          <p:cNvPr id="20" name="Content Placeholder 2">
            <a:extLst>
              <a:ext uri="{FF2B5EF4-FFF2-40B4-BE49-F238E27FC236}">
                <a16:creationId xmlns:a16="http://schemas.microsoft.com/office/drawing/2014/main" id="{0BFFC209-6C65-48AB-82D2-891235A5ED9C}"/>
              </a:ext>
            </a:extLst>
          </p:cNvPr>
          <p:cNvSpPr txBox="1">
            <a:spLocks/>
          </p:cNvSpPr>
          <p:nvPr/>
        </p:nvSpPr>
        <p:spPr>
          <a:xfrm>
            <a:off x="6207617" y="1824113"/>
            <a:ext cx="5984383" cy="3301642"/>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b="0" kern="1200" cap="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buFont typeface="Arial" panose="020B0604020202020204" pitchFamily="34" charset="0"/>
              <a:buChar char="•"/>
            </a:pPr>
            <a:r>
              <a:rPr lang="en-US" sz="3200" dirty="0"/>
              <a:t>Improve </a:t>
            </a:r>
            <a:r>
              <a:rPr lang="en-US" sz="3200" dirty="0" err="1"/>
              <a:t>ge</a:t>
            </a:r>
            <a:r>
              <a:rPr lang="en-US" sz="3200" dirty="0"/>
              <a:t> data </a:t>
            </a:r>
          </a:p>
          <a:p>
            <a:pPr marL="457200" indent="-457200">
              <a:buFont typeface="Arial" panose="020B0604020202020204" pitchFamily="34" charset="0"/>
              <a:buChar char="•"/>
            </a:pPr>
            <a:r>
              <a:rPr lang="en-US" sz="3200" dirty="0"/>
              <a:t>Incorporate external data</a:t>
            </a:r>
          </a:p>
          <a:p>
            <a:pPr marL="457200" indent="-457200">
              <a:buFont typeface="Arial" panose="020B0604020202020204" pitchFamily="34" charset="0"/>
              <a:buChar char="•"/>
            </a:pPr>
            <a:r>
              <a:rPr lang="en-US" sz="3200" dirty="0"/>
              <a:t>Additional Retention Analysis</a:t>
            </a:r>
          </a:p>
          <a:p>
            <a:pPr marL="457200" indent="-457200">
              <a:buFont typeface="Arial" panose="020B0604020202020204" pitchFamily="34" charset="0"/>
              <a:buChar char="•"/>
            </a:pPr>
            <a:r>
              <a:rPr lang="en-US" sz="3200" dirty="0"/>
              <a:t>Enhance support</a:t>
            </a:r>
            <a:endParaRPr lang="en-US" sz="2400" dirty="0"/>
          </a:p>
          <a:p>
            <a:pPr marL="457200" indent="-457200">
              <a:buFont typeface="Arial" panose="020B0604020202020204" pitchFamily="34" charset="0"/>
              <a:buChar char="•"/>
            </a:pPr>
            <a:endParaRPr lang="en-US" sz="2800" dirty="0">
              <a:solidFill>
                <a:schemeClr val="accent5">
                  <a:lumMod val="75000"/>
                </a:schemeClr>
              </a:solidFill>
            </a:endParaRPr>
          </a:p>
          <a:p>
            <a:pPr marL="457200" indent="-457200">
              <a:buFont typeface="Arial" panose="020B0604020202020204" pitchFamily="34" charset="0"/>
              <a:buChar char="•"/>
            </a:pPr>
            <a:endParaRPr lang="en-US" sz="2800" dirty="0">
              <a:solidFill>
                <a:schemeClr val="accent5">
                  <a:lumMod val="75000"/>
                </a:schemeClr>
              </a:solidFill>
            </a:endParaRPr>
          </a:p>
          <a:p>
            <a:pPr marL="457200" indent="-457200">
              <a:buFont typeface="Arial" panose="020B0604020202020204" pitchFamily="34" charset="0"/>
              <a:buChar char="•"/>
            </a:pPr>
            <a:endParaRPr lang="en-US" sz="2800" dirty="0">
              <a:solidFill>
                <a:schemeClr val="accent5">
                  <a:lumMod val="75000"/>
                </a:schemeClr>
              </a:solidFill>
            </a:endParaRPr>
          </a:p>
          <a:p>
            <a:endParaRPr lang="en-US" sz="2800" dirty="0"/>
          </a:p>
        </p:txBody>
      </p:sp>
    </p:spTree>
    <p:extLst>
      <p:ext uri="{BB962C8B-B14F-4D97-AF65-F5344CB8AC3E}">
        <p14:creationId xmlns:p14="http://schemas.microsoft.com/office/powerpoint/2010/main" val="1124779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4647671" y="143590"/>
            <a:ext cx="3927273" cy="384444"/>
          </a:xfrm>
        </p:spPr>
        <p:txBody>
          <a:bodyPr/>
          <a:lstStyle/>
          <a:p>
            <a:r>
              <a:rPr lang="en-US" dirty="0"/>
              <a:t>References</a:t>
            </a:r>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16</a:t>
            </a:fld>
            <a:endParaRPr lang="en-US" dirty="0"/>
          </a:p>
        </p:txBody>
      </p:sp>
      <p:pic>
        <p:nvPicPr>
          <p:cNvPr id="3" name="Picture 2">
            <a:extLst>
              <a:ext uri="{FF2B5EF4-FFF2-40B4-BE49-F238E27FC236}">
                <a16:creationId xmlns:a16="http://schemas.microsoft.com/office/drawing/2014/main" id="{DAB69CD4-716C-46E7-9F71-F33CCE85AEEC}"/>
              </a:ext>
            </a:extLst>
          </p:cNvPr>
          <p:cNvPicPr>
            <a:picLocks noChangeAspect="1"/>
          </p:cNvPicPr>
          <p:nvPr/>
        </p:nvPicPr>
        <p:blipFill>
          <a:blip r:embed="rId3"/>
          <a:stretch>
            <a:fillRect/>
          </a:stretch>
        </p:blipFill>
        <p:spPr>
          <a:xfrm>
            <a:off x="202262" y="6211768"/>
            <a:ext cx="1652159" cy="646232"/>
          </a:xfrm>
          <a:prstGeom prst="rect">
            <a:avLst/>
          </a:prstGeom>
        </p:spPr>
      </p:pic>
      <p:sp>
        <p:nvSpPr>
          <p:cNvPr id="10" name="TextBox 9">
            <a:extLst>
              <a:ext uri="{FF2B5EF4-FFF2-40B4-BE49-F238E27FC236}">
                <a16:creationId xmlns:a16="http://schemas.microsoft.com/office/drawing/2014/main" id="{2C044ED6-5BB1-4CA3-A52A-1C07A9E326AB}"/>
              </a:ext>
            </a:extLst>
          </p:cNvPr>
          <p:cNvSpPr txBox="1"/>
          <p:nvPr/>
        </p:nvSpPr>
        <p:spPr>
          <a:xfrm>
            <a:off x="343929" y="426259"/>
            <a:ext cx="10590234" cy="5952207"/>
          </a:xfrm>
          <a:prstGeom prst="rect">
            <a:avLst/>
          </a:prstGeom>
          <a:noFill/>
        </p:spPr>
        <p:txBody>
          <a:bodyPr wrap="square">
            <a:spAutoFit/>
          </a:bodyPr>
          <a:lstStyle/>
          <a:p>
            <a:pPr marL="0" marR="0">
              <a:lnSpc>
                <a:spcPct val="200000"/>
              </a:lnSpc>
              <a:spcBef>
                <a:spcPts val="0"/>
              </a:spcBef>
              <a:spcAft>
                <a:spcPts val="0"/>
              </a:spcAft>
            </a:pP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GE Healthcare. (2020). About us. Retrieved from</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0"/>
              </a:spcAft>
            </a:pP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u="sng" spc="15"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rPr>
              <a:t>https://www.gehealthcare.com/about/about-ge-healthcare-systems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Deloitte. (2020). 2020 US and global health care outlook.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200000"/>
              </a:lnSpc>
              <a:spcBef>
                <a:spcPts val="0"/>
              </a:spcBef>
              <a:spcAft>
                <a:spcPts val="0"/>
              </a:spcAft>
            </a:pP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Retrieved from </a:t>
            </a:r>
            <a:r>
              <a:rPr lang="en-US" sz="1800" u="sng" spc="15"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rPr>
              <a:t>https://www2.deloitte.com/us/en/pages/life-sciences-and-health-care/articles/global-health-care-sector-outlook.html</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GE Healthcare. (2019). Investor relations. Retrieved from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800"/>
              </a:spcAft>
            </a:pPr>
            <a:r>
              <a:rPr lang="en-US"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https://www.ge.com/investor-relations/sites/default/files/ge_HCInvestorDay_12022019.pdf</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spc="15"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Tatikonda</a:t>
            </a: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L. (2013). The Hidden Costs of Customer Dissatisfaction.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200000"/>
              </a:lnSpc>
              <a:spcBef>
                <a:spcPts val="0"/>
              </a:spcBef>
              <a:spcAft>
                <a:spcPts val="0"/>
              </a:spcAft>
            </a:pP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Management Accounting Quarterly, 14(3), 34–43.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200000"/>
              </a:lnSpc>
              <a:spcBef>
                <a:spcPts val="0"/>
              </a:spcBef>
              <a:spcAft>
                <a:spcPts val="0"/>
              </a:spcAft>
            </a:pP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Retrieved from https://search-ebscohost-com.ezproxy.snhu.edu/login.aspx?direct=true&amp;db=asn&amp;AN=89005192&amp;site=eds-live&amp;scope=site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95823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4647671" y="143590"/>
            <a:ext cx="3927273" cy="384444"/>
          </a:xfrm>
        </p:spPr>
        <p:txBody>
          <a:bodyPr/>
          <a:lstStyle/>
          <a:p>
            <a:r>
              <a:rPr lang="en-US" dirty="0"/>
              <a:t>References</a:t>
            </a:r>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17</a:t>
            </a:fld>
            <a:endParaRPr lang="en-US" dirty="0"/>
          </a:p>
        </p:txBody>
      </p:sp>
      <p:pic>
        <p:nvPicPr>
          <p:cNvPr id="3" name="Picture 2">
            <a:extLst>
              <a:ext uri="{FF2B5EF4-FFF2-40B4-BE49-F238E27FC236}">
                <a16:creationId xmlns:a16="http://schemas.microsoft.com/office/drawing/2014/main" id="{DAB69CD4-716C-46E7-9F71-F33CCE85AEEC}"/>
              </a:ext>
            </a:extLst>
          </p:cNvPr>
          <p:cNvPicPr>
            <a:picLocks noChangeAspect="1"/>
          </p:cNvPicPr>
          <p:nvPr/>
        </p:nvPicPr>
        <p:blipFill>
          <a:blip r:embed="rId3"/>
          <a:stretch>
            <a:fillRect/>
          </a:stretch>
        </p:blipFill>
        <p:spPr>
          <a:xfrm>
            <a:off x="202262" y="6211768"/>
            <a:ext cx="1652159" cy="646232"/>
          </a:xfrm>
          <a:prstGeom prst="rect">
            <a:avLst/>
          </a:prstGeom>
        </p:spPr>
      </p:pic>
      <p:sp>
        <p:nvSpPr>
          <p:cNvPr id="7" name="TextBox 6">
            <a:extLst>
              <a:ext uri="{FF2B5EF4-FFF2-40B4-BE49-F238E27FC236}">
                <a16:creationId xmlns:a16="http://schemas.microsoft.com/office/drawing/2014/main" id="{D39D7D62-0843-4E8E-BF7D-88E6F35D6041}"/>
              </a:ext>
            </a:extLst>
          </p:cNvPr>
          <p:cNvSpPr txBox="1"/>
          <p:nvPr/>
        </p:nvSpPr>
        <p:spPr>
          <a:xfrm>
            <a:off x="390019" y="708338"/>
            <a:ext cx="11120907" cy="4776308"/>
          </a:xfrm>
          <a:prstGeom prst="rect">
            <a:avLst/>
          </a:prstGeom>
          <a:noFill/>
        </p:spPr>
        <p:txBody>
          <a:bodyPr wrap="square">
            <a:spAutoFit/>
          </a:bodyPr>
          <a:lstStyle/>
          <a:p>
            <a:pPr marL="0" marR="0">
              <a:lnSpc>
                <a:spcPct val="200000"/>
              </a:lnSpc>
              <a:spcBef>
                <a:spcPts val="0"/>
              </a:spcBef>
              <a:spcAft>
                <a:spcPts val="800"/>
              </a:spcAft>
            </a:pPr>
            <a:r>
              <a:rPr lang="en-US" sz="1800" spc="15"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Forhad</a:t>
            </a: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N., Hussain, M., &amp; Rahman, M. (2014). Churn analysis: Predicting churners.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200000"/>
              </a:lnSpc>
              <a:spcBef>
                <a:spcPts val="0"/>
              </a:spcBef>
              <a:spcAft>
                <a:spcPts val="800"/>
              </a:spcAft>
            </a:pPr>
            <a:r>
              <a:rPr lang="en-US" sz="1800"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Retrieved From </a:t>
            </a:r>
            <a:r>
              <a:rPr lang="en-US" sz="1800" u="none" strike="noStrike" spc="1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rPr>
              <a:t>https://www.researchgate.net/publication/295257947_Churn_analysis_Predicting_churners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Lahoti, S. (2018).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Packt.Common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big data design patterns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457200">
              <a:lnSpc>
                <a:spcPct val="107000"/>
              </a:lnSpc>
              <a:spcBef>
                <a:spcPts val="0"/>
              </a:spcBef>
              <a:spcAft>
                <a:spcPts val="800"/>
              </a:spcAft>
            </a:pPr>
            <a:r>
              <a:rPr lang="en-US"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https://hub.packtpub.com/common-big-data-design-patterns/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2085975"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Shearer, C. (2000).  The CRISP-DM Model: The New Blueprint for Data Mining. Journal of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800"/>
              </a:spcAft>
              <a:tabLst>
                <a:tab pos="2085975"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Data Warehousing. Retrieved from </a:t>
            </a:r>
            <a:r>
              <a:rPr lang="en-US"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https://mineracaodedados.files.wordpress.com/2012/04/the-crisp-dm-model-the-new-blueprint-for-data-mining-shearer-colin.pdf</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2085975"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Alder, B. (2018). Business 2 Community. The True Cost of Customer Churn. Retrieved from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800"/>
              </a:spcAft>
              <a:tabLst>
                <a:tab pos="2085975"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https://www.business2community.com/customer-experience/true-cost-customer-churn-part-1-01990510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2085975"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CDO Advisors. (2019). Retrieved from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800"/>
              </a:spcAft>
              <a:tabLst>
                <a:tab pos="2085975" algn="l"/>
              </a:tabLst>
            </a:pPr>
            <a:r>
              <a:rPr lang="en-US"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https://www.cdoadvisors.com/customer-churn-roi-calculator/</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87561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C2A7-EC84-4D8C-9CA2-F6AE46F51FB6}"/>
              </a:ext>
            </a:extLst>
          </p:cNvPr>
          <p:cNvSpPr>
            <a:spLocks noGrp="1"/>
          </p:cNvSpPr>
          <p:nvPr>
            <p:ph type="title"/>
          </p:nvPr>
        </p:nvSpPr>
        <p:spPr>
          <a:xfrm>
            <a:off x="831850" y="182564"/>
            <a:ext cx="10515600" cy="940180"/>
          </a:xfrm>
        </p:spPr>
        <p:txBody>
          <a:bodyPr/>
          <a:lstStyle/>
          <a:p>
            <a:r>
              <a:rPr lang="en-US" sz="4400" dirty="0"/>
              <a:t>Introduction</a:t>
            </a:r>
          </a:p>
        </p:txBody>
      </p:sp>
      <p:sp>
        <p:nvSpPr>
          <p:cNvPr id="3" name="Text Placeholder 2">
            <a:extLst>
              <a:ext uri="{FF2B5EF4-FFF2-40B4-BE49-F238E27FC236}">
                <a16:creationId xmlns:a16="http://schemas.microsoft.com/office/drawing/2014/main" id="{56960426-AAA6-4126-93AF-30F7DEE010A4}"/>
              </a:ext>
            </a:extLst>
          </p:cNvPr>
          <p:cNvSpPr>
            <a:spLocks noGrp="1"/>
          </p:cNvSpPr>
          <p:nvPr>
            <p:ph type="body" idx="1"/>
          </p:nvPr>
        </p:nvSpPr>
        <p:spPr>
          <a:xfrm>
            <a:off x="115608" y="1122744"/>
            <a:ext cx="4388412" cy="3703256"/>
          </a:xfrm>
        </p:spPr>
        <p:txBody>
          <a:bodyPr/>
          <a:lstStyle/>
          <a:p>
            <a:pPr marL="285750" indent="-285750" algn="l">
              <a:buFont typeface="Arial" panose="020B0604020202020204" pitchFamily="34" charset="0"/>
              <a:buChar char="•"/>
            </a:pPr>
            <a:r>
              <a:rPr lang="en-US" sz="3200" dirty="0"/>
              <a:t>Health IT Service </a:t>
            </a:r>
          </a:p>
          <a:p>
            <a:pPr marL="285750" indent="-285750" algn="l">
              <a:buFont typeface="Arial" panose="020B0604020202020204" pitchFamily="34" charset="0"/>
              <a:buChar char="•"/>
            </a:pPr>
            <a:r>
              <a:rPr lang="en-US" sz="3200" dirty="0"/>
              <a:t>Industry Landscape </a:t>
            </a:r>
          </a:p>
          <a:p>
            <a:pPr marL="285750" indent="-285750" algn="l">
              <a:buFont typeface="Arial" panose="020B0604020202020204" pitchFamily="34" charset="0"/>
              <a:buChar char="•"/>
            </a:pPr>
            <a:r>
              <a:rPr lang="en-US" sz="3200" dirty="0"/>
              <a:t>Business Problem</a:t>
            </a:r>
          </a:p>
          <a:p>
            <a:pPr algn="l"/>
            <a:endParaRPr lang="en-US" sz="2400" dirty="0"/>
          </a:p>
        </p:txBody>
      </p:sp>
      <p:pic>
        <p:nvPicPr>
          <p:cNvPr id="11" name="Picture Placeholder 10" descr="city skyline">
            <a:extLst>
              <a:ext uri="{FF2B5EF4-FFF2-40B4-BE49-F238E27FC236}">
                <a16:creationId xmlns:a16="http://schemas.microsoft.com/office/drawing/2014/main" id="{9D82A855-CCB0-4075-B5EE-5CC6FD176DB4}"/>
              </a:ext>
            </a:extLst>
          </p:cNvPr>
          <p:cNvPicPr>
            <a:picLocks noGrp="1" noChangeAspect="1"/>
          </p:cNvPicPr>
          <p:nvPr>
            <p:ph type="pic" sz="quarter" idx="13"/>
          </p:nvPr>
        </p:nvPicPr>
        <p:blipFill>
          <a:blip r:embed="rId3" cstate="print">
            <a:duotone>
              <a:schemeClr val="accent2">
                <a:shade val="45000"/>
                <a:satMod val="135000"/>
              </a:schemeClr>
              <a:prstClr val="white"/>
            </a:duotone>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D66E959E-B23F-467A-9B6E-30F9EE969EC2}"/>
              </a:ext>
            </a:extLst>
          </p:cNvPr>
          <p:cNvSpPr>
            <a:spLocks noGrp="1"/>
          </p:cNvSpPr>
          <p:nvPr>
            <p:ph type="sldNum" sz="quarter" idx="12"/>
          </p:nvPr>
        </p:nvSpPr>
        <p:spPr/>
        <p:txBody>
          <a:bodyPr/>
          <a:lstStyle/>
          <a:p>
            <a:fld id="{9EC71654-96A5-4280-94F3-931C61A9F92C}" type="slidenum">
              <a:rPr lang="en-US" smtClean="0"/>
              <a:pPr/>
              <a:t>2</a:t>
            </a:fld>
            <a:endParaRPr lang="en-US" dirty="0"/>
          </a:p>
        </p:txBody>
      </p:sp>
      <p:pic>
        <p:nvPicPr>
          <p:cNvPr id="7" name="Picture 6">
            <a:extLst>
              <a:ext uri="{FF2B5EF4-FFF2-40B4-BE49-F238E27FC236}">
                <a16:creationId xmlns:a16="http://schemas.microsoft.com/office/drawing/2014/main" id="{C7A9F08D-751D-4C8C-ABC2-400692EC6975}"/>
              </a:ext>
            </a:extLst>
          </p:cNvPr>
          <p:cNvPicPr>
            <a:picLocks noChangeAspect="1"/>
          </p:cNvPicPr>
          <p:nvPr/>
        </p:nvPicPr>
        <p:blipFill>
          <a:blip r:embed="rId4"/>
          <a:stretch>
            <a:fillRect/>
          </a:stretch>
        </p:blipFill>
        <p:spPr>
          <a:xfrm>
            <a:off x="115608" y="5365147"/>
            <a:ext cx="2638425" cy="1400175"/>
          </a:xfrm>
          <a:prstGeom prst="rect">
            <a:avLst/>
          </a:prstGeom>
        </p:spPr>
      </p:pic>
      <p:sp>
        <p:nvSpPr>
          <p:cNvPr id="10" name="Text Placeholder 2">
            <a:extLst>
              <a:ext uri="{FF2B5EF4-FFF2-40B4-BE49-F238E27FC236}">
                <a16:creationId xmlns:a16="http://schemas.microsoft.com/office/drawing/2014/main" id="{90BCCD97-8079-4BE2-A91C-F2CABF546564}"/>
              </a:ext>
            </a:extLst>
          </p:cNvPr>
          <p:cNvSpPr txBox="1">
            <a:spLocks/>
          </p:cNvSpPr>
          <p:nvPr/>
        </p:nvSpPr>
        <p:spPr>
          <a:xfrm>
            <a:off x="8590988" y="1147818"/>
            <a:ext cx="4388412" cy="31560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none" baseline="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lgn="l">
              <a:buFont typeface="Arial" panose="020B0604020202020204" pitchFamily="34" charset="0"/>
              <a:buChar char="•"/>
            </a:pPr>
            <a:r>
              <a:rPr lang="en-US" sz="3200" dirty="0"/>
              <a:t>Purpose </a:t>
            </a:r>
          </a:p>
          <a:p>
            <a:pPr marL="285750" indent="-285750" algn="l">
              <a:buFont typeface="Arial" panose="020B0604020202020204" pitchFamily="34" charset="0"/>
              <a:buChar char="•"/>
            </a:pPr>
            <a:r>
              <a:rPr lang="en-US" sz="3200" dirty="0"/>
              <a:t>Predictive Analysis</a:t>
            </a:r>
          </a:p>
          <a:p>
            <a:pPr marL="285750" indent="-285750" algn="l">
              <a:buFont typeface="Arial" panose="020B0604020202020204" pitchFamily="34" charset="0"/>
              <a:buChar char="•"/>
            </a:pPr>
            <a:r>
              <a:rPr lang="en-US" sz="3200" dirty="0"/>
              <a:t>Significance</a:t>
            </a:r>
          </a:p>
        </p:txBody>
      </p:sp>
    </p:spTree>
    <p:extLst>
      <p:ext uri="{BB962C8B-B14F-4D97-AF65-F5344CB8AC3E}">
        <p14:creationId xmlns:p14="http://schemas.microsoft.com/office/powerpoint/2010/main" val="3187533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2A9C73-06ED-419B-81B5-491CBFC22330}"/>
              </a:ext>
            </a:extLst>
          </p:cNvPr>
          <p:cNvSpPr>
            <a:spLocks noGrp="1"/>
          </p:cNvSpPr>
          <p:nvPr>
            <p:ph idx="1"/>
          </p:nvPr>
        </p:nvSpPr>
        <p:spPr>
          <a:xfrm>
            <a:off x="190500" y="1473200"/>
            <a:ext cx="5600699" cy="4703763"/>
          </a:xfrm>
        </p:spPr>
        <p:txBody>
          <a:bodyPr/>
          <a:lstStyle/>
          <a:p>
            <a:r>
              <a:rPr lang="en-US" sz="2800" dirty="0"/>
              <a:t>Estimated Annual Revenue $210M  </a:t>
            </a:r>
            <a:r>
              <a:rPr lang="en-US" sz="2000" dirty="0"/>
              <a:t>(GE Healthcare, 2019)</a:t>
            </a:r>
          </a:p>
          <a:p>
            <a:pPr marL="0" indent="0">
              <a:buNone/>
            </a:pPr>
            <a:endParaRPr lang="en-US" sz="2000" dirty="0"/>
          </a:p>
          <a:p>
            <a:r>
              <a:rPr lang="en-US" sz="2800" dirty="0"/>
              <a:t>Growth &amp; Competition in digital healthcare service industry        </a:t>
            </a:r>
            <a:r>
              <a:rPr lang="en-US" sz="2000" dirty="0"/>
              <a:t>(Deloitte, 2020)</a:t>
            </a:r>
          </a:p>
          <a:p>
            <a:pPr marL="0" indent="0">
              <a:buNone/>
            </a:pPr>
            <a:endParaRPr lang="en-US" sz="2000" dirty="0"/>
          </a:p>
          <a:p>
            <a:r>
              <a:rPr lang="en-US" sz="2800" dirty="0"/>
              <a:t>High Profit in Customer Retention</a:t>
            </a:r>
          </a:p>
          <a:p>
            <a:pPr marL="0" indent="0">
              <a:buNone/>
            </a:pPr>
            <a:endParaRPr lang="en-US" sz="2800" dirty="0"/>
          </a:p>
          <a:p>
            <a:r>
              <a:rPr lang="en-US" sz="2800" dirty="0"/>
              <a:t>True Cost of Customer Churn</a:t>
            </a:r>
          </a:p>
        </p:txBody>
      </p:sp>
      <p:pic>
        <p:nvPicPr>
          <p:cNvPr id="7" name="Picture Placeholder 6" descr="skycrapers">
            <a:extLst>
              <a:ext uri="{FF2B5EF4-FFF2-40B4-BE49-F238E27FC236}">
                <a16:creationId xmlns:a16="http://schemas.microsoft.com/office/drawing/2014/main" id="{A241642C-CB49-4AA1-9EAD-3BCEA280B5B6}"/>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p:txBody>
          <a:bodyPr/>
          <a:lstStyle/>
          <a:p>
            <a:fld id="{9EC71654-96A5-4280-94F3-931C61A9F92C}" type="slidenum">
              <a:rPr lang="en-US" smtClean="0"/>
              <a:pPr/>
              <a:t>3</a:t>
            </a:fld>
            <a:endParaRPr lang="en-US" dirty="0"/>
          </a:p>
        </p:txBody>
      </p:sp>
      <p:sp>
        <p:nvSpPr>
          <p:cNvPr id="6" name="Text Placeholder 2">
            <a:extLst>
              <a:ext uri="{FF2B5EF4-FFF2-40B4-BE49-F238E27FC236}">
                <a16:creationId xmlns:a16="http://schemas.microsoft.com/office/drawing/2014/main" id="{228547EA-CBF2-473D-A228-42590A02C762}"/>
              </a:ext>
            </a:extLst>
          </p:cNvPr>
          <p:cNvSpPr txBox="1">
            <a:spLocks/>
          </p:cNvSpPr>
          <p:nvPr/>
        </p:nvSpPr>
        <p:spPr>
          <a:xfrm>
            <a:off x="445808" y="598869"/>
            <a:ext cx="3991476"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t>Health IT Service </a:t>
            </a:r>
          </a:p>
        </p:txBody>
      </p:sp>
      <p:pic>
        <p:nvPicPr>
          <p:cNvPr id="9" name="Picture 8">
            <a:extLst>
              <a:ext uri="{FF2B5EF4-FFF2-40B4-BE49-F238E27FC236}">
                <a16:creationId xmlns:a16="http://schemas.microsoft.com/office/drawing/2014/main" id="{E148F9EB-43A2-441F-B88B-FAA33934A2D4}"/>
              </a:ext>
            </a:extLst>
          </p:cNvPr>
          <p:cNvPicPr>
            <a:picLocks noChangeAspect="1"/>
          </p:cNvPicPr>
          <p:nvPr/>
        </p:nvPicPr>
        <p:blipFill rotWithShape="1">
          <a:blip r:embed="rId4"/>
          <a:srcRect l="18885" t="12585" r="6723" b="41022"/>
          <a:stretch/>
        </p:blipFill>
        <p:spPr>
          <a:xfrm>
            <a:off x="190500" y="6130952"/>
            <a:ext cx="1651000" cy="649573"/>
          </a:xfrm>
          <a:prstGeom prst="rect">
            <a:avLst/>
          </a:prstGeom>
        </p:spPr>
      </p:pic>
    </p:spTree>
    <p:extLst>
      <p:ext uri="{BB962C8B-B14F-4D97-AF65-F5344CB8AC3E}">
        <p14:creationId xmlns:p14="http://schemas.microsoft.com/office/powerpoint/2010/main" val="433561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p:txBody>
          <a:bodyPr/>
          <a:lstStyle/>
          <a:p>
            <a:fld id="{9EC71654-96A5-4280-94F3-931C61A9F92C}" type="slidenum">
              <a:rPr lang="en-US" smtClean="0"/>
              <a:pPr/>
              <a:t>4</a:t>
            </a:fld>
            <a:endParaRPr lang="en-US" dirty="0"/>
          </a:p>
        </p:txBody>
      </p:sp>
      <p:pic>
        <p:nvPicPr>
          <p:cNvPr id="9" name="Picture 8">
            <a:extLst>
              <a:ext uri="{FF2B5EF4-FFF2-40B4-BE49-F238E27FC236}">
                <a16:creationId xmlns:a16="http://schemas.microsoft.com/office/drawing/2014/main" id="{E148F9EB-43A2-441F-B88B-FAA33934A2D4}"/>
              </a:ext>
            </a:extLst>
          </p:cNvPr>
          <p:cNvPicPr>
            <a:picLocks noChangeAspect="1"/>
          </p:cNvPicPr>
          <p:nvPr/>
        </p:nvPicPr>
        <p:blipFill rotWithShape="1">
          <a:blip r:embed="rId3"/>
          <a:srcRect l="18885" t="12585" r="6723" b="41022"/>
          <a:stretch/>
        </p:blipFill>
        <p:spPr>
          <a:xfrm>
            <a:off x="190500" y="6130952"/>
            <a:ext cx="1651000" cy="649573"/>
          </a:xfrm>
          <a:prstGeom prst="rect">
            <a:avLst/>
          </a:prstGeom>
        </p:spPr>
      </p:pic>
      <p:pic>
        <p:nvPicPr>
          <p:cNvPr id="11" name="Picture 10">
            <a:extLst>
              <a:ext uri="{FF2B5EF4-FFF2-40B4-BE49-F238E27FC236}">
                <a16:creationId xmlns:a16="http://schemas.microsoft.com/office/drawing/2014/main" id="{86716C21-612B-4A3B-884C-8A381B16EF7B}"/>
              </a:ext>
            </a:extLst>
          </p:cNvPr>
          <p:cNvPicPr>
            <a:picLocks noChangeAspect="1"/>
          </p:cNvPicPr>
          <p:nvPr/>
        </p:nvPicPr>
        <p:blipFill>
          <a:blip r:embed="rId4"/>
          <a:stretch>
            <a:fillRect/>
          </a:stretch>
        </p:blipFill>
        <p:spPr>
          <a:xfrm>
            <a:off x="5701299" y="0"/>
            <a:ext cx="6307352" cy="6130953"/>
          </a:xfrm>
          <a:prstGeom prst="rect">
            <a:avLst/>
          </a:prstGeom>
        </p:spPr>
      </p:pic>
      <p:pic>
        <p:nvPicPr>
          <p:cNvPr id="12" name="Picture 11">
            <a:extLst>
              <a:ext uri="{FF2B5EF4-FFF2-40B4-BE49-F238E27FC236}">
                <a16:creationId xmlns:a16="http://schemas.microsoft.com/office/drawing/2014/main" id="{78A193D9-0D9A-49AD-AB84-3B6224F5CF99}"/>
              </a:ext>
            </a:extLst>
          </p:cNvPr>
          <p:cNvPicPr>
            <a:picLocks noChangeAspect="1"/>
          </p:cNvPicPr>
          <p:nvPr/>
        </p:nvPicPr>
        <p:blipFill>
          <a:blip r:embed="rId4"/>
          <a:stretch>
            <a:fillRect/>
          </a:stretch>
        </p:blipFill>
        <p:spPr>
          <a:xfrm>
            <a:off x="4265397" y="3190875"/>
            <a:ext cx="3238500" cy="3667125"/>
          </a:xfrm>
          <a:prstGeom prst="rect">
            <a:avLst/>
          </a:prstGeom>
        </p:spPr>
      </p:pic>
      <p:pic>
        <p:nvPicPr>
          <p:cNvPr id="14" name="Picture Placeholder 13" descr="A picture containing photo, sitting, bird, view&#10;&#10;Description automatically generated">
            <a:extLst>
              <a:ext uri="{FF2B5EF4-FFF2-40B4-BE49-F238E27FC236}">
                <a16:creationId xmlns:a16="http://schemas.microsoft.com/office/drawing/2014/main" id="{7613F191-80F5-4A09-93A5-844CBC66635A}"/>
              </a:ext>
            </a:extLst>
          </p:cNvPr>
          <p:cNvPicPr>
            <a:picLocks noGrp="1" noChangeAspect="1"/>
          </p:cNvPicPr>
          <p:nvPr>
            <p:ph type="pic" sz="quarter" idx="13"/>
          </p:nvPr>
        </p:nvPicPr>
        <p:blipFill rotWithShape="1">
          <a:blip r:embed="rId5"/>
          <a:srcRect l="-8360" t="6512" r="2562" b="-1592"/>
          <a:stretch/>
        </p:blipFill>
        <p:spPr>
          <a:xfrm>
            <a:off x="-820952" y="0"/>
            <a:ext cx="6705599" cy="5495954"/>
          </a:xfrm>
        </p:spPr>
      </p:pic>
      <p:pic>
        <p:nvPicPr>
          <p:cNvPr id="15" name="Picture 14">
            <a:extLst>
              <a:ext uri="{FF2B5EF4-FFF2-40B4-BE49-F238E27FC236}">
                <a16:creationId xmlns:a16="http://schemas.microsoft.com/office/drawing/2014/main" id="{B8DD8091-FA3D-4F8F-9D61-972A540A3D47}"/>
              </a:ext>
            </a:extLst>
          </p:cNvPr>
          <p:cNvPicPr>
            <a:picLocks noChangeAspect="1"/>
          </p:cNvPicPr>
          <p:nvPr/>
        </p:nvPicPr>
        <p:blipFill>
          <a:blip r:embed="rId4"/>
          <a:stretch>
            <a:fillRect/>
          </a:stretch>
        </p:blipFill>
        <p:spPr>
          <a:xfrm>
            <a:off x="1204596" y="5359400"/>
            <a:ext cx="3060801" cy="933946"/>
          </a:xfrm>
          <a:prstGeom prst="rect">
            <a:avLst/>
          </a:prstGeom>
        </p:spPr>
      </p:pic>
      <p:sp>
        <p:nvSpPr>
          <p:cNvPr id="17" name="Text Placeholder 2">
            <a:extLst>
              <a:ext uri="{FF2B5EF4-FFF2-40B4-BE49-F238E27FC236}">
                <a16:creationId xmlns:a16="http://schemas.microsoft.com/office/drawing/2014/main" id="{FA867799-D873-4A09-A1A5-6A303FF858DC}"/>
              </a:ext>
            </a:extLst>
          </p:cNvPr>
          <p:cNvSpPr txBox="1">
            <a:spLocks/>
          </p:cNvSpPr>
          <p:nvPr/>
        </p:nvSpPr>
        <p:spPr>
          <a:xfrm>
            <a:off x="6096000" y="322041"/>
            <a:ext cx="6490701" cy="8489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b="1" dirty="0"/>
              <a:t>Predictive Analytic Solution</a:t>
            </a:r>
          </a:p>
        </p:txBody>
      </p:sp>
      <p:sp>
        <p:nvSpPr>
          <p:cNvPr id="18" name="Content Placeholder 2">
            <a:extLst>
              <a:ext uri="{FF2B5EF4-FFF2-40B4-BE49-F238E27FC236}">
                <a16:creationId xmlns:a16="http://schemas.microsoft.com/office/drawing/2014/main" id="{DC484835-842E-4967-BB80-BA84E8C1116E}"/>
              </a:ext>
            </a:extLst>
          </p:cNvPr>
          <p:cNvSpPr>
            <a:spLocks noGrp="1"/>
          </p:cNvSpPr>
          <p:nvPr>
            <p:ph idx="1"/>
          </p:nvPr>
        </p:nvSpPr>
        <p:spPr>
          <a:xfrm>
            <a:off x="6307355" y="1299081"/>
            <a:ext cx="5600699" cy="4703763"/>
          </a:xfrm>
        </p:spPr>
        <p:txBody>
          <a:bodyPr/>
          <a:lstStyle/>
          <a:p>
            <a:r>
              <a:rPr lang="en-US" sz="2800" dirty="0"/>
              <a:t>Churn analysis </a:t>
            </a:r>
          </a:p>
          <a:p>
            <a:pPr marL="0" indent="0">
              <a:buNone/>
            </a:pPr>
            <a:endParaRPr lang="en-US" sz="2000" dirty="0"/>
          </a:p>
          <a:p>
            <a:r>
              <a:rPr lang="en-US" sz="2800" dirty="0"/>
              <a:t>Develop Optimal Process </a:t>
            </a:r>
          </a:p>
          <a:p>
            <a:pPr marL="0" indent="0">
              <a:buNone/>
            </a:pPr>
            <a:endParaRPr lang="en-US" sz="2000" dirty="0"/>
          </a:p>
          <a:p>
            <a:r>
              <a:rPr lang="en-US" sz="2800" dirty="0"/>
              <a:t>Refined Machine Learning Model</a:t>
            </a:r>
          </a:p>
          <a:p>
            <a:pPr marL="0" indent="0">
              <a:buNone/>
            </a:pPr>
            <a:endParaRPr lang="en-US" sz="2800" dirty="0"/>
          </a:p>
          <a:p>
            <a:r>
              <a:rPr lang="en-US" sz="2800" dirty="0"/>
              <a:t>20% improvement = $1.2 Million in Annual Savings </a:t>
            </a:r>
          </a:p>
        </p:txBody>
      </p:sp>
    </p:spTree>
    <p:extLst>
      <p:ext uri="{BB962C8B-B14F-4D97-AF65-F5344CB8AC3E}">
        <p14:creationId xmlns:p14="http://schemas.microsoft.com/office/powerpoint/2010/main" val="3988144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C2A7-EC84-4D8C-9CA2-F6AE46F51FB6}"/>
              </a:ext>
            </a:extLst>
          </p:cNvPr>
          <p:cNvSpPr>
            <a:spLocks noGrp="1"/>
          </p:cNvSpPr>
          <p:nvPr>
            <p:ph type="title"/>
          </p:nvPr>
        </p:nvSpPr>
        <p:spPr>
          <a:xfrm>
            <a:off x="831850" y="182564"/>
            <a:ext cx="10515600" cy="940180"/>
          </a:xfrm>
        </p:spPr>
        <p:txBody>
          <a:bodyPr/>
          <a:lstStyle/>
          <a:p>
            <a:r>
              <a:rPr lang="en-US" sz="4400" dirty="0"/>
              <a:t>Pilot</a:t>
            </a:r>
          </a:p>
        </p:txBody>
      </p:sp>
      <p:sp>
        <p:nvSpPr>
          <p:cNvPr id="3" name="Text Placeholder 2">
            <a:extLst>
              <a:ext uri="{FF2B5EF4-FFF2-40B4-BE49-F238E27FC236}">
                <a16:creationId xmlns:a16="http://schemas.microsoft.com/office/drawing/2014/main" id="{56960426-AAA6-4126-93AF-30F7DEE010A4}"/>
              </a:ext>
            </a:extLst>
          </p:cNvPr>
          <p:cNvSpPr>
            <a:spLocks noGrp="1"/>
          </p:cNvSpPr>
          <p:nvPr>
            <p:ph type="body" idx="1"/>
          </p:nvPr>
        </p:nvSpPr>
        <p:spPr>
          <a:xfrm>
            <a:off x="115608" y="1122744"/>
            <a:ext cx="4388412" cy="3703256"/>
          </a:xfrm>
        </p:spPr>
        <p:txBody>
          <a:bodyPr/>
          <a:lstStyle/>
          <a:p>
            <a:pPr marL="285750" indent="-285750" algn="l">
              <a:buFont typeface="Arial" panose="020B0604020202020204" pitchFamily="34" charset="0"/>
              <a:buChar char="•"/>
            </a:pPr>
            <a:r>
              <a:rPr lang="en-US" sz="3200" dirty="0"/>
              <a:t>Initial Developments</a:t>
            </a:r>
          </a:p>
          <a:p>
            <a:pPr marL="285750" indent="-285750" algn="l">
              <a:buFont typeface="Arial" panose="020B0604020202020204" pitchFamily="34" charset="0"/>
              <a:buChar char="•"/>
            </a:pPr>
            <a:r>
              <a:rPr lang="en-US" sz="3200" dirty="0"/>
              <a:t>Preliminary Focus </a:t>
            </a:r>
          </a:p>
          <a:p>
            <a:pPr marL="285750" indent="-285750" algn="l">
              <a:buFont typeface="Arial" panose="020B0604020202020204" pitchFamily="34" charset="0"/>
              <a:buChar char="•"/>
            </a:pPr>
            <a:r>
              <a:rPr lang="en-US" sz="3200" dirty="0"/>
              <a:t>Evaluation</a:t>
            </a:r>
            <a:endParaRPr lang="en-US" sz="2400" dirty="0"/>
          </a:p>
        </p:txBody>
      </p:sp>
      <p:pic>
        <p:nvPicPr>
          <p:cNvPr id="11" name="Picture Placeholder 10" descr="city skyline">
            <a:extLst>
              <a:ext uri="{FF2B5EF4-FFF2-40B4-BE49-F238E27FC236}">
                <a16:creationId xmlns:a16="http://schemas.microsoft.com/office/drawing/2014/main" id="{9D82A855-CCB0-4075-B5EE-5CC6FD176DB4}"/>
              </a:ext>
            </a:extLst>
          </p:cNvPr>
          <p:cNvPicPr>
            <a:picLocks noGrp="1" noChangeAspect="1"/>
          </p:cNvPicPr>
          <p:nvPr>
            <p:ph type="pic" sz="quarter" idx="13"/>
          </p:nvPr>
        </p:nvPicPr>
        <p:blipFill>
          <a:blip r:embed="rId3" cstate="print">
            <a:grayscl/>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D66E959E-B23F-467A-9B6E-30F9EE969EC2}"/>
              </a:ext>
            </a:extLst>
          </p:cNvPr>
          <p:cNvSpPr>
            <a:spLocks noGrp="1"/>
          </p:cNvSpPr>
          <p:nvPr>
            <p:ph type="sldNum" sz="quarter" idx="12"/>
          </p:nvPr>
        </p:nvSpPr>
        <p:spPr/>
        <p:txBody>
          <a:bodyPr/>
          <a:lstStyle/>
          <a:p>
            <a:fld id="{9EC71654-96A5-4280-94F3-931C61A9F92C}" type="slidenum">
              <a:rPr lang="en-US" smtClean="0"/>
              <a:pPr/>
              <a:t>5</a:t>
            </a:fld>
            <a:endParaRPr lang="en-US" dirty="0"/>
          </a:p>
        </p:txBody>
      </p:sp>
      <p:pic>
        <p:nvPicPr>
          <p:cNvPr id="7" name="Picture 6">
            <a:extLst>
              <a:ext uri="{FF2B5EF4-FFF2-40B4-BE49-F238E27FC236}">
                <a16:creationId xmlns:a16="http://schemas.microsoft.com/office/drawing/2014/main" id="{C7A9F08D-751D-4C8C-ABC2-400692EC6975}"/>
              </a:ext>
            </a:extLst>
          </p:cNvPr>
          <p:cNvPicPr>
            <a:picLocks noChangeAspect="1"/>
          </p:cNvPicPr>
          <p:nvPr/>
        </p:nvPicPr>
        <p:blipFill>
          <a:blip r:embed="rId4"/>
          <a:stretch>
            <a:fillRect/>
          </a:stretch>
        </p:blipFill>
        <p:spPr>
          <a:xfrm>
            <a:off x="115608" y="5365147"/>
            <a:ext cx="2638425" cy="1400175"/>
          </a:xfrm>
          <a:prstGeom prst="rect">
            <a:avLst/>
          </a:prstGeom>
        </p:spPr>
      </p:pic>
      <p:sp>
        <p:nvSpPr>
          <p:cNvPr id="10" name="Text Placeholder 2">
            <a:extLst>
              <a:ext uri="{FF2B5EF4-FFF2-40B4-BE49-F238E27FC236}">
                <a16:creationId xmlns:a16="http://schemas.microsoft.com/office/drawing/2014/main" id="{90BCCD97-8079-4BE2-A91C-F2CABF546564}"/>
              </a:ext>
            </a:extLst>
          </p:cNvPr>
          <p:cNvSpPr txBox="1">
            <a:spLocks/>
          </p:cNvSpPr>
          <p:nvPr/>
        </p:nvSpPr>
        <p:spPr>
          <a:xfrm>
            <a:off x="8590988" y="1147818"/>
            <a:ext cx="4388412" cy="31560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none" baseline="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lgn="l">
              <a:buFont typeface="Arial" panose="020B0604020202020204" pitchFamily="34" charset="0"/>
              <a:buChar char="•"/>
            </a:pPr>
            <a:r>
              <a:rPr lang="en-US" sz="3200" dirty="0"/>
              <a:t>Successes </a:t>
            </a:r>
          </a:p>
          <a:p>
            <a:pPr marL="285750" indent="-285750" algn="l">
              <a:buFont typeface="Arial" panose="020B0604020202020204" pitchFamily="34" charset="0"/>
              <a:buChar char="•"/>
            </a:pPr>
            <a:r>
              <a:rPr lang="en-US" sz="3200" dirty="0"/>
              <a:t>Failures</a:t>
            </a:r>
          </a:p>
          <a:p>
            <a:pPr marL="285750" indent="-285750" algn="l">
              <a:buFont typeface="Arial" panose="020B0604020202020204" pitchFamily="34" charset="0"/>
              <a:buChar char="•"/>
            </a:pPr>
            <a:r>
              <a:rPr lang="en-US" sz="3200" dirty="0"/>
              <a:t>Lessons Learned</a:t>
            </a:r>
          </a:p>
        </p:txBody>
      </p:sp>
    </p:spTree>
    <p:extLst>
      <p:ext uri="{BB962C8B-B14F-4D97-AF65-F5344CB8AC3E}">
        <p14:creationId xmlns:p14="http://schemas.microsoft.com/office/powerpoint/2010/main" val="3632968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skyscrapers">
            <a:extLst>
              <a:ext uri="{FF2B5EF4-FFF2-40B4-BE49-F238E27FC236}">
                <a16:creationId xmlns:a16="http://schemas.microsoft.com/office/drawing/2014/main" id="{29305ED8-D39E-4A20-A7CB-7EC58B3E325D}"/>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0BDDBFEE-BC50-46CF-AB8F-D145B99B57A6}"/>
              </a:ext>
            </a:extLst>
          </p:cNvPr>
          <p:cNvSpPr>
            <a:spLocks noGrp="1"/>
          </p:cNvSpPr>
          <p:nvPr>
            <p:ph type="sldNum" sz="quarter" idx="12"/>
          </p:nvPr>
        </p:nvSpPr>
        <p:spPr/>
        <p:txBody>
          <a:bodyPr/>
          <a:lstStyle/>
          <a:p>
            <a:fld id="{9EC71654-96A5-4280-94F3-931C61A9F92C}" type="slidenum">
              <a:rPr lang="en-US" smtClean="0"/>
              <a:pPr/>
              <a:t>6</a:t>
            </a:fld>
            <a:endParaRPr lang="en-US" dirty="0"/>
          </a:p>
        </p:txBody>
      </p:sp>
      <p:pic>
        <p:nvPicPr>
          <p:cNvPr id="5" name="Picture 4">
            <a:extLst>
              <a:ext uri="{FF2B5EF4-FFF2-40B4-BE49-F238E27FC236}">
                <a16:creationId xmlns:a16="http://schemas.microsoft.com/office/drawing/2014/main" id="{FA0B4AA1-9EA5-4D69-8EED-8E2A41D49DA7}"/>
              </a:ext>
            </a:extLst>
          </p:cNvPr>
          <p:cNvPicPr>
            <a:picLocks noChangeAspect="1"/>
          </p:cNvPicPr>
          <p:nvPr/>
        </p:nvPicPr>
        <p:blipFill>
          <a:blip r:embed="rId4"/>
          <a:stretch>
            <a:fillRect/>
          </a:stretch>
        </p:blipFill>
        <p:spPr>
          <a:xfrm>
            <a:off x="304220" y="6132623"/>
            <a:ext cx="1652159" cy="646232"/>
          </a:xfrm>
          <a:prstGeom prst="rect">
            <a:avLst/>
          </a:prstGeom>
        </p:spPr>
      </p:pic>
      <p:sp>
        <p:nvSpPr>
          <p:cNvPr id="9" name="Text Placeholder 2">
            <a:extLst>
              <a:ext uri="{FF2B5EF4-FFF2-40B4-BE49-F238E27FC236}">
                <a16:creationId xmlns:a16="http://schemas.microsoft.com/office/drawing/2014/main" id="{AC72FD49-94CD-42BA-88F9-F26846C74829}"/>
              </a:ext>
            </a:extLst>
          </p:cNvPr>
          <p:cNvSpPr txBox="1">
            <a:spLocks/>
          </p:cNvSpPr>
          <p:nvPr/>
        </p:nvSpPr>
        <p:spPr>
          <a:xfrm>
            <a:off x="254511" y="190022"/>
            <a:ext cx="3991476"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t>Pilot Evaluation</a:t>
            </a:r>
          </a:p>
        </p:txBody>
      </p:sp>
      <p:sp>
        <p:nvSpPr>
          <p:cNvPr id="14" name="Content Placeholder 2">
            <a:extLst>
              <a:ext uri="{FF2B5EF4-FFF2-40B4-BE49-F238E27FC236}">
                <a16:creationId xmlns:a16="http://schemas.microsoft.com/office/drawing/2014/main" id="{645BF66C-CD26-4E53-95BF-CCDDE588D7BB}"/>
              </a:ext>
            </a:extLst>
          </p:cNvPr>
          <p:cNvSpPr>
            <a:spLocks noGrp="1"/>
          </p:cNvSpPr>
          <p:nvPr>
            <p:ph idx="1"/>
          </p:nvPr>
        </p:nvSpPr>
        <p:spPr>
          <a:xfrm>
            <a:off x="210012" y="797689"/>
            <a:ext cx="3595112" cy="4703763"/>
          </a:xfrm>
        </p:spPr>
        <p:txBody>
          <a:bodyPr/>
          <a:lstStyle/>
          <a:p>
            <a:r>
              <a:rPr lang="en-US" sz="2800" dirty="0"/>
              <a:t>Functional Models Built </a:t>
            </a:r>
          </a:p>
          <a:p>
            <a:pPr lvl="1"/>
            <a:r>
              <a:rPr lang="en-US" dirty="0"/>
              <a:t>Logistic Regression</a:t>
            </a:r>
          </a:p>
          <a:p>
            <a:pPr lvl="1"/>
            <a:r>
              <a:rPr lang="en-US" dirty="0"/>
              <a:t>SVM</a:t>
            </a:r>
          </a:p>
          <a:p>
            <a:pPr lvl="1"/>
            <a:r>
              <a:rPr lang="en-US" dirty="0"/>
              <a:t>Random Forest</a:t>
            </a:r>
          </a:p>
          <a:p>
            <a:pPr marL="457200" lvl="1" indent="0">
              <a:buNone/>
            </a:pPr>
            <a:endParaRPr lang="en-US" dirty="0"/>
          </a:p>
          <a:p>
            <a:r>
              <a:rPr lang="en-US" sz="2800" dirty="0"/>
              <a:t>Successful leveraging of data and Existing GE Resources</a:t>
            </a:r>
          </a:p>
          <a:p>
            <a:pPr marL="0" indent="0">
              <a:buNone/>
            </a:pPr>
            <a:endParaRPr lang="en-US" sz="2800" dirty="0"/>
          </a:p>
          <a:p>
            <a:r>
              <a:rPr lang="en-US" sz="2800" dirty="0"/>
              <a:t>More effective Prediction of Retained Customers</a:t>
            </a:r>
          </a:p>
          <a:p>
            <a:pPr marL="0" indent="0">
              <a:buNone/>
            </a:pPr>
            <a:endParaRPr lang="en-US" sz="2800" dirty="0"/>
          </a:p>
          <a:p>
            <a:r>
              <a:rPr lang="en-US" sz="2800" dirty="0"/>
              <a:t>&lt; 20% improved Churn</a:t>
            </a:r>
          </a:p>
        </p:txBody>
      </p:sp>
      <p:pic>
        <p:nvPicPr>
          <p:cNvPr id="28" name="Picture 27">
            <a:extLst>
              <a:ext uri="{FF2B5EF4-FFF2-40B4-BE49-F238E27FC236}">
                <a16:creationId xmlns:a16="http://schemas.microsoft.com/office/drawing/2014/main" id="{8A349071-DDB9-4EFE-B685-943180953057}"/>
              </a:ext>
            </a:extLst>
          </p:cNvPr>
          <p:cNvPicPr>
            <a:picLocks noChangeAspect="1"/>
          </p:cNvPicPr>
          <p:nvPr/>
        </p:nvPicPr>
        <p:blipFill>
          <a:blip r:embed="rId5"/>
          <a:stretch>
            <a:fillRect/>
          </a:stretch>
        </p:blipFill>
        <p:spPr>
          <a:xfrm>
            <a:off x="6439742" y="66841"/>
            <a:ext cx="3502009" cy="2774898"/>
          </a:xfrm>
          <a:prstGeom prst="rect">
            <a:avLst/>
          </a:prstGeom>
        </p:spPr>
      </p:pic>
      <p:pic>
        <p:nvPicPr>
          <p:cNvPr id="30" name="Picture 29">
            <a:extLst>
              <a:ext uri="{FF2B5EF4-FFF2-40B4-BE49-F238E27FC236}">
                <a16:creationId xmlns:a16="http://schemas.microsoft.com/office/drawing/2014/main" id="{7188E329-AAC2-4A41-B6C5-5E8F17CD121C}"/>
              </a:ext>
            </a:extLst>
          </p:cNvPr>
          <p:cNvPicPr>
            <a:picLocks noChangeAspect="1"/>
          </p:cNvPicPr>
          <p:nvPr/>
        </p:nvPicPr>
        <p:blipFill>
          <a:blip r:embed="rId6"/>
          <a:stretch>
            <a:fillRect/>
          </a:stretch>
        </p:blipFill>
        <p:spPr>
          <a:xfrm>
            <a:off x="6714975" y="4144904"/>
            <a:ext cx="3502009" cy="2713096"/>
          </a:xfrm>
          <a:prstGeom prst="rect">
            <a:avLst/>
          </a:prstGeom>
        </p:spPr>
      </p:pic>
      <p:pic>
        <p:nvPicPr>
          <p:cNvPr id="26" name="Picture 25">
            <a:extLst>
              <a:ext uri="{FF2B5EF4-FFF2-40B4-BE49-F238E27FC236}">
                <a16:creationId xmlns:a16="http://schemas.microsoft.com/office/drawing/2014/main" id="{2AE55BBC-6CEE-4B4B-91EF-1945886A6163}"/>
              </a:ext>
            </a:extLst>
          </p:cNvPr>
          <p:cNvPicPr>
            <a:picLocks noChangeAspect="1"/>
          </p:cNvPicPr>
          <p:nvPr/>
        </p:nvPicPr>
        <p:blipFill>
          <a:blip r:embed="rId7"/>
          <a:stretch>
            <a:fillRect/>
          </a:stretch>
        </p:blipFill>
        <p:spPr>
          <a:xfrm>
            <a:off x="3844191" y="2092582"/>
            <a:ext cx="3174367" cy="2774897"/>
          </a:xfrm>
          <a:prstGeom prst="rect">
            <a:avLst/>
          </a:prstGeom>
          <a:ln w="38100"/>
        </p:spPr>
        <p:style>
          <a:lnRef idx="2">
            <a:schemeClr val="accent2"/>
          </a:lnRef>
          <a:fillRef idx="1">
            <a:schemeClr val="lt1"/>
          </a:fillRef>
          <a:effectRef idx="0">
            <a:schemeClr val="accent2"/>
          </a:effectRef>
          <a:fontRef idx="minor">
            <a:schemeClr val="dk1"/>
          </a:fontRef>
        </p:style>
      </p:pic>
      <p:pic>
        <p:nvPicPr>
          <p:cNvPr id="18" name="Picture 17">
            <a:extLst>
              <a:ext uri="{FF2B5EF4-FFF2-40B4-BE49-F238E27FC236}">
                <a16:creationId xmlns:a16="http://schemas.microsoft.com/office/drawing/2014/main" id="{9C42B0D6-C909-4C7E-93EB-261801EF3894}"/>
              </a:ext>
            </a:extLst>
          </p:cNvPr>
          <p:cNvPicPr>
            <a:picLocks noChangeAspect="1"/>
          </p:cNvPicPr>
          <p:nvPr/>
        </p:nvPicPr>
        <p:blipFill>
          <a:blip r:embed="rId8"/>
          <a:stretch>
            <a:fillRect/>
          </a:stretch>
        </p:blipFill>
        <p:spPr>
          <a:xfrm>
            <a:off x="8369894" y="356358"/>
            <a:ext cx="3869413" cy="1845412"/>
          </a:xfrm>
          <a:prstGeom prst="rect">
            <a:avLst/>
          </a:prstGeom>
        </p:spPr>
      </p:pic>
      <p:pic>
        <p:nvPicPr>
          <p:cNvPr id="22" name="Picture 21">
            <a:extLst>
              <a:ext uri="{FF2B5EF4-FFF2-40B4-BE49-F238E27FC236}">
                <a16:creationId xmlns:a16="http://schemas.microsoft.com/office/drawing/2014/main" id="{194C99D0-427C-45F1-AE23-D683C106CDA5}"/>
              </a:ext>
            </a:extLst>
          </p:cNvPr>
          <p:cNvPicPr>
            <a:picLocks noChangeAspect="1"/>
          </p:cNvPicPr>
          <p:nvPr/>
        </p:nvPicPr>
        <p:blipFill>
          <a:blip r:embed="rId9"/>
          <a:stretch>
            <a:fillRect/>
          </a:stretch>
        </p:blipFill>
        <p:spPr>
          <a:xfrm>
            <a:off x="8465979" y="4215620"/>
            <a:ext cx="3800865" cy="2092286"/>
          </a:xfrm>
          <a:prstGeom prst="rect">
            <a:avLst/>
          </a:prstGeom>
        </p:spPr>
      </p:pic>
      <p:pic>
        <p:nvPicPr>
          <p:cNvPr id="20" name="Picture 19">
            <a:extLst>
              <a:ext uri="{FF2B5EF4-FFF2-40B4-BE49-F238E27FC236}">
                <a16:creationId xmlns:a16="http://schemas.microsoft.com/office/drawing/2014/main" id="{10556DFB-D041-49AE-BBCF-B5E548CE4765}"/>
              </a:ext>
            </a:extLst>
          </p:cNvPr>
          <p:cNvPicPr>
            <a:picLocks noChangeAspect="1"/>
          </p:cNvPicPr>
          <p:nvPr/>
        </p:nvPicPr>
        <p:blipFill>
          <a:blip r:embed="rId10"/>
          <a:stretch>
            <a:fillRect/>
          </a:stretch>
        </p:blipFill>
        <p:spPr>
          <a:xfrm>
            <a:off x="4849104" y="2519361"/>
            <a:ext cx="4006077" cy="1845411"/>
          </a:xfrm>
          <a:prstGeom prst="rect">
            <a:avLst/>
          </a:prstGeom>
        </p:spPr>
      </p:pic>
    </p:spTree>
    <p:extLst>
      <p:ext uri="{BB962C8B-B14F-4D97-AF65-F5344CB8AC3E}">
        <p14:creationId xmlns:p14="http://schemas.microsoft.com/office/powerpoint/2010/main" val="701689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C2A7-EC84-4D8C-9CA2-F6AE46F51FB6}"/>
              </a:ext>
            </a:extLst>
          </p:cNvPr>
          <p:cNvSpPr>
            <a:spLocks noGrp="1"/>
          </p:cNvSpPr>
          <p:nvPr>
            <p:ph type="title"/>
          </p:nvPr>
        </p:nvSpPr>
        <p:spPr>
          <a:xfrm>
            <a:off x="831850" y="182564"/>
            <a:ext cx="10515600" cy="940180"/>
          </a:xfrm>
        </p:spPr>
        <p:txBody>
          <a:bodyPr/>
          <a:lstStyle/>
          <a:p>
            <a:r>
              <a:rPr lang="en-US" sz="4400" dirty="0"/>
              <a:t>Plan Modification</a:t>
            </a:r>
          </a:p>
        </p:txBody>
      </p:sp>
      <p:sp>
        <p:nvSpPr>
          <p:cNvPr id="3" name="Text Placeholder 2">
            <a:extLst>
              <a:ext uri="{FF2B5EF4-FFF2-40B4-BE49-F238E27FC236}">
                <a16:creationId xmlns:a16="http://schemas.microsoft.com/office/drawing/2014/main" id="{56960426-AAA6-4126-93AF-30F7DEE010A4}"/>
              </a:ext>
            </a:extLst>
          </p:cNvPr>
          <p:cNvSpPr>
            <a:spLocks noGrp="1"/>
          </p:cNvSpPr>
          <p:nvPr>
            <p:ph type="body" idx="1"/>
          </p:nvPr>
        </p:nvSpPr>
        <p:spPr>
          <a:xfrm>
            <a:off x="115608" y="1122744"/>
            <a:ext cx="4388412" cy="3703256"/>
          </a:xfrm>
        </p:spPr>
        <p:txBody>
          <a:bodyPr/>
          <a:lstStyle/>
          <a:p>
            <a:pPr marL="285750" indent="-285750" algn="l">
              <a:buFont typeface="Arial" panose="020B0604020202020204" pitchFamily="34" charset="0"/>
              <a:buChar char="•"/>
            </a:pPr>
            <a:r>
              <a:rPr lang="en-US" sz="3200" dirty="0"/>
              <a:t>Improvements</a:t>
            </a:r>
          </a:p>
          <a:p>
            <a:pPr marL="285750" indent="-285750" algn="l">
              <a:buFont typeface="Arial" panose="020B0604020202020204" pitchFamily="34" charset="0"/>
              <a:buChar char="•"/>
            </a:pPr>
            <a:r>
              <a:rPr lang="en-US" sz="3200" dirty="0"/>
              <a:t>Stakeholders</a:t>
            </a:r>
          </a:p>
          <a:p>
            <a:pPr marL="285750" indent="-285750" algn="l">
              <a:buFont typeface="Arial" panose="020B0604020202020204" pitchFamily="34" charset="0"/>
              <a:buChar char="•"/>
            </a:pPr>
            <a:r>
              <a:rPr lang="en-US" sz="3200" dirty="0"/>
              <a:t>Project Plan</a:t>
            </a:r>
            <a:endParaRPr lang="en-US" sz="2400" dirty="0"/>
          </a:p>
        </p:txBody>
      </p:sp>
      <p:pic>
        <p:nvPicPr>
          <p:cNvPr id="11" name="Picture Placeholder 10" descr="city skyline">
            <a:extLst>
              <a:ext uri="{FF2B5EF4-FFF2-40B4-BE49-F238E27FC236}">
                <a16:creationId xmlns:a16="http://schemas.microsoft.com/office/drawing/2014/main" id="{9D82A855-CCB0-4075-B5EE-5CC6FD176DB4}"/>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a:xfrm>
            <a:off x="2822684" y="2270375"/>
            <a:ext cx="6206400" cy="4587625"/>
          </a:xfrm>
        </p:spPr>
      </p:pic>
      <p:sp>
        <p:nvSpPr>
          <p:cNvPr id="4" name="Slide Number Placeholder 3">
            <a:extLst>
              <a:ext uri="{FF2B5EF4-FFF2-40B4-BE49-F238E27FC236}">
                <a16:creationId xmlns:a16="http://schemas.microsoft.com/office/drawing/2014/main" id="{D66E959E-B23F-467A-9B6E-30F9EE969EC2}"/>
              </a:ext>
            </a:extLst>
          </p:cNvPr>
          <p:cNvSpPr>
            <a:spLocks noGrp="1"/>
          </p:cNvSpPr>
          <p:nvPr>
            <p:ph type="sldNum" sz="quarter" idx="12"/>
          </p:nvPr>
        </p:nvSpPr>
        <p:spPr/>
        <p:txBody>
          <a:bodyPr/>
          <a:lstStyle/>
          <a:p>
            <a:fld id="{9EC71654-96A5-4280-94F3-931C61A9F92C}" type="slidenum">
              <a:rPr lang="en-US" smtClean="0"/>
              <a:pPr/>
              <a:t>7</a:t>
            </a:fld>
            <a:endParaRPr lang="en-US" dirty="0"/>
          </a:p>
        </p:txBody>
      </p:sp>
      <p:pic>
        <p:nvPicPr>
          <p:cNvPr id="7" name="Picture 6">
            <a:extLst>
              <a:ext uri="{FF2B5EF4-FFF2-40B4-BE49-F238E27FC236}">
                <a16:creationId xmlns:a16="http://schemas.microsoft.com/office/drawing/2014/main" id="{C7A9F08D-751D-4C8C-ABC2-400692EC6975}"/>
              </a:ext>
            </a:extLst>
          </p:cNvPr>
          <p:cNvPicPr>
            <a:picLocks noChangeAspect="1"/>
          </p:cNvPicPr>
          <p:nvPr/>
        </p:nvPicPr>
        <p:blipFill>
          <a:blip r:embed="rId4"/>
          <a:stretch>
            <a:fillRect/>
          </a:stretch>
        </p:blipFill>
        <p:spPr>
          <a:xfrm>
            <a:off x="115608" y="5365147"/>
            <a:ext cx="2638425" cy="1400175"/>
          </a:xfrm>
          <a:prstGeom prst="rect">
            <a:avLst/>
          </a:prstGeom>
        </p:spPr>
      </p:pic>
      <p:sp>
        <p:nvSpPr>
          <p:cNvPr id="10" name="Text Placeholder 2">
            <a:extLst>
              <a:ext uri="{FF2B5EF4-FFF2-40B4-BE49-F238E27FC236}">
                <a16:creationId xmlns:a16="http://schemas.microsoft.com/office/drawing/2014/main" id="{90BCCD97-8079-4BE2-A91C-F2CABF546564}"/>
              </a:ext>
            </a:extLst>
          </p:cNvPr>
          <p:cNvSpPr txBox="1">
            <a:spLocks/>
          </p:cNvSpPr>
          <p:nvPr/>
        </p:nvSpPr>
        <p:spPr>
          <a:xfrm>
            <a:off x="8292172" y="1122744"/>
            <a:ext cx="4388412" cy="31560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none" baseline="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lgn="l">
              <a:buFont typeface="Arial" panose="020B0604020202020204" pitchFamily="34" charset="0"/>
              <a:buChar char="•"/>
            </a:pPr>
            <a:r>
              <a:rPr lang="en-US" sz="3200" dirty="0"/>
              <a:t>Analytic Architecture Pattern</a:t>
            </a:r>
          </a:p>
          <a:p>
            <a:pPr marL="285750" indent="-285750" algn="l">
              <a:buFont typeface="Arial" panose="020B0604020202020204" pitchFamily="34" charset="0"/>
              <a:buChar char="•"/>
            </a:pPr>
            <a:r>
              <a:rPr lang="en-US" sz="3200" dirty="0"/>
              <a:t>Full Implementation</a:t>
            </a:r>
          </a:p>
        </p:txBody>
      </p:sp>
    </p:spTree>
    <p:extLst>
      <p:ext uri="{BB962C8B-B14F-4D97-AF65-F5344CB8AC3E}">
        <p14:creationId xmlns:p14="http://schemas.microsoft.com/office/powerpoint/2010/main" val="187563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E37A9B0-8DFC-4474-9F0A-612E661EF4EC}"/>
              </a:ext>
            </a:extLst>
          </p:cNvPr>
          <p:cNvSpPr>
            <a:spLocks noGrp="1"/>
          </p:cNvSpPr>
          <p:nvPr>
            <p:ph idx="15"/>
          </p:nvPr>
        </p:nvSpPr>
        <p:spPr/>
        <p:txBody>
          <a:bodyPr/>
          <a:lstStyle/>
          <a:p>
            <a:r>
              <a:rPr lang="en-US" dirty="0"/>
              <a:t>Topic 01</a:t>
            </a:r>
          </a:p>
        </p:txBody>
      </p:sp>
      <p:sp>
        <p:nvSpPr>
          <p:cNvPr id="3" name="Content Placeholder 2">
            <a:extLst>
              <a:ext uri="{FF2B5EF4-FFF2-40B4-BE49-F238E27FC236}">
                <a16:creationId xmlns:a16="http://schemas.microsoft.com/office/drawing/2014/main" id="{09548D1D-2547-44FC-BACD-2BCD769E2662}"/>
              </a:ext>
            </a:extLst>
          </p:cNvPr>
          <p:cNvSpPr>
            <a:spLocks noGrp="1"/>
          </p:cNvSpPr>
          <p:nvPr>
            <p:ph idx="1"/>
          </p:nvPr>
        </p:nvSpPr>
        <p:spPr/>
        <p:txBody>
          <a:bodyPr>
            <a:normAutofit/>
          </a:bodyPr>
          <a:lstStyle/>
          <a:p>
            <a:r>
              <a:rPr lang="en-US" sz="1400" dirty="0"/>
              <a:t>Lorem ipsum dolor sit amet, consectetuer adipiscing elit. Maecenas porttitor congue massa. Fusce posuere, magna sed pulvinar ultricies, purus lectus malesuada libero, sit amet commodo magna eros quis urna.</a:t>
            </a:r>
          </a:p>
          <a:p>
            <a:r>
              <a:rPr lang="en-US" sz="1400" dirty="0"/>
              <a:t>Lorem ipsum dolor sit amet, consectetuer adipiscing elit. Maecenas porttitor congue massa. Fusce posuere, magna sed pulvinar ultricies, purus lectus malesuada libero, sit amet commodo magna eros quis urna.</a:t>
            </a:r>
          </a:p>
        </p:txBody>
      </p:sp>
      <p:pic>
        <p:nvPicPr>
          <p:cNvPr id="85" name="Picture Placeholder 84" descr="Single gear">
            <a:extLst>
              <a:ext uri="{FF2B5EF4-FFF2-40B4-BE49-F238E27FC236}">
                <a16:creationId xmlns:a16="http://schemas.microsoft.com/office/drawing/2014/main" id="{65FBD7DF-30E8-9042-8A0D-0F64C33E0B41}"/>
              </a:ext>
            </a:extLst>
          </p:cNvPr>
          <p:cNvPicPr>
            <a:picLocks noGrp="1" noChangeAspect="1"/>
          </p:cNvPicPr>
          <p:nvPr>
            <p:ph type="pic" sz="quarter" idx="19"/>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a:fillRect/>
          </a:stretch>
        </p:blipFill>
        <p:spPr/>
      </p:pic>
      <p:sp>
        <p:nvSpPr>
          <p:cNvPr id="8" name="Content Placeholder 7">
            <a:extLst>
              <a:ext uri="{FF2B5EF4-FFF2-40B4-BE49-F238E27FC236}">
                <a16:creationId xmlns:a16="http://schemas.microsoft.com/office/drawing/2014/main" id="{D78F2DCC-A50E-40A1-81F9-70371D4AA42F}"/>
              </a:ext>
            </a:extLst>
          </p:cNvPr>
          <p:cNvSpPr>
            <a:spLocks noGrp="1"/>
          </p:cNvSpPr>
          <p:nvPr>
            <p:ph idx="16"/>
          </p:nvPr>
        </p:nvSpPr>
        <p:spPr/>
        <p:txBody>
          <a:bodyPr/>
          <a:lstStyle/>
          <a:p>
            <a:r>
              <a:rPr lang="en-US" dirty="0"/>
              <a:t>Topic 02</a:t>
            </a:r>
          </a:p>
        </p:txBody>
      </p:sp>
      <p:sp>
        <p:nvSpPr>
          <p:cNvPr id="6" name="Content Placeholder 5">
            <a:extLst>
              <a:ext uri="{FF2B5EF4-FFF2-40B4-BE49-F238E27FC236}">
                <a16:creationId xmlns:a16="http://schemas.microsoft.com/office/drawing/2014/main" id="{5CD639B0-7991-4B2B-9E50-32064EB91255}"/>
              </a:ext>
            </a:extLst>
          </p:cNvPr>
          <p:cNvSpPr>
            <a:spLocks noGrp="1"/>
          </p:cNvSpPr>
          <p:nvPr>
            <p:ph idx="14"/>
          </p:nvPr>
        </p:nvSpPr>
        <p:spPr/>
        <p:txBody>
          <a:bodyPr>
            <a:normAutofit/>
          </a:bodyPr>
          <a:lstStyle/>
          <a:p>
            <a:r>
              <a:rPr lang="en-US" sz="1400" dirty="0"/>
              <a:t>Lorem ipsum dolor sit amet, consectetuer adipiscing elit. Maecenas porttitor congue massa. Fusce posuere, magna sed pulvinar ultricies, purus lectus malesuada libero, sit amet commodo magna eros quis urna.</a:t>
            </a:r>
          </a:p>
          <a:p>
            <a:r>
              <a:rPr lang="en-US" sz="1400" dirty="0"/>
              <a:t>Lorem ipsum dolor sit amet, consectetuer adipiscing elit. Maecenas porttitor congue massa. Fusce posuere, magna sed pulvinar ultricies, purus lectus malesuada libero, sit amet commodo magna eros quis urna.</a:t>
            </a:r>
          </a:p>
        </p:txBody>
      </p:sp>
      <p:sp>
        <p:nvSpPr>
          <p:cNvPr id="4" name="Slide Number Placeholder 3">
            <a:extLst>
              <a:ext uri="{FF2B5EF4-FFF2-40B4-BE49-F238E27FC236}">
                <a16:creationId xmlns:a16="http://schemas.microsoft.com/office/drawing/2014/main" id="{1B5E3677-5FC4-4712-BA70-5DBE574539E2}"/>
              </a:ext>
            </a:extLst>
          </p:cNvPr>
          <p:cNvSpPr>
            <a:spLocks noGrp="1"/>
          </p:cNvSpPr>
          <p:nvPr>
            <p:ph type="sldNum" sz="quarter" idx="12"/>
          </p:nvPr>
        </p:nvSpPr>
        <p:spPr/>
        <p:txBody>
          <a:bodyPr/>
          <a:lstStyle/>
          <a:p>
            <a:fld id="{9EC71654-96A5-4280-94F3-931C61A9F92C}" type="slidenum">
              <a:rPr lang="en-US" smtClean="0"/>
              <a:pPr/>
              <a:t>8</a:t>
            </a:fld>
            <a:endParaRPr lang="en-US" dirty="0"/>
          </a:p>
        </p:txBody>
      </p:sp>
      <p:sp>
        <p:nvSpPr>
          <p:cNvPr id="12" name="Text Placeholder 2">
            <a:extLst>
              <a:ext uri="{FF2B5EF4-FFF2-40B4-BE49-F238E27FC236}">
                <a16:creationId xmlns:a16="http://schemas.microsoft.com/office/drawing/2014/main" id="{1C1F5316-CAFD-4953-8C9B-9FFB38D3CD64}"/>
              </a:ext>
            </a:extLst>
          </p:cNvPr>
          <p:cNvSpPr txBox="1">
            <a:spLocks/>
          </p:cNvSpPr>
          <p:nvPr/>
        </p:nvSpPr>
        <p:spPr>
          <a:xfrm>
            <a:off x="4986396" y="64847"/>
            <a:ext cx="2219208"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t>Revisions</a:t>
            </a:r>
          </a:p>
        </p:txBody>
      </p:sp>
      <p:pic>
        <p:nvPicPr>
          <p:cNvPr id="13" name="Picture 12">
            <a:extLst>
              <a:ext uri="{FF2B5EF4-FFF2-40B4-BE49-F238E27FC236}">
                <a16:creationId xmlns:a16="http://schemas.microsoft.com/office/drawing/2014/main" id="{AA865F78-1759-4E39-AD62-550A41E1FF7C}"/>
              </a:ext>
            </a:extLst>
          </p:cNvPr>
          <p:cNvPicPr>
            <a:picLocks noChangeAspect="1"/>
          </p:cNvPicPr>
          <p:nvPr/>
        </p:nvPicPr>
        <p:blipFill>
          <a:blip r:embed="rId5"/>
          <a:stretch>
            <a:fillRect/>
          </a:stretch>
        </p:blipFill>
        <p:spPr>
          <a:xfrm>
            <a:off x="219126" y="6132623"/>
            <a:ext cx="1652159" cy="646232"/>
          </a:xfrm>
          <a:prstGeom prst="rect">
            <a:avLst/>
          </a:prstGeom>
        </p:spPr>
      </p:pic>
      <p:pic>
        <p:nvPicPr>
          <p:cNvPr id="14" name="Picture 13">
            <a:extLst>
              <a:ext uri="{FF2B5EF4-FFF2-40B4-BE49-F238E27FC236}">
                <a16:creationId xmlns:a16="http://schemas.microsoft.com/office/drawing/2014/main" id="{9EF3FBD3-BB02-4D09-835C-2736F5331665}"/>
              </a:ext>
            </a:extLst>
          </p:cNvPr>
          <p:cNvPicPr>
            <a:picLocks noChangeAspect="1"/>
          </p:cNvPicPr>
          <p:nvPr/>
        </p:nvPicPr>
        <p:blipFill>
          <a:blip r:embed="rId5"/>
          <a:stretch>
            <a:fillRect/>
          </a:stretch>
        </p:blipFill>
        <p:spPr>
          <a:xfrm>
            <a:off x="0" y="1146313"/>
            <a:ext cx="3991252" cy="5053425"/>
          </a:xfrm>
          <a:prstGeom prst="rect">
            <a:avLst/>
          </a:prstGeom>
        </p:spPr>
      </p:pic>
      <p:pic>
        <p:nvPicPr>
          <p:cNvPr id="16" name="Picture 15">
            <a:extLst>
              <a:ext uri="{FF2B5EF4-FFF2-40B4-BE49-F238E27FC236}">
                <a16:creationId xmlns:a16="http://schemas.microsoft.com/office/drawing/2014/main" id="{070A98EE-B1B5-4EBF-9461-284F4201081E}"/>
              </a:ext>
            </a:extLst>
          </p:cNvPr>
          <p:cNvPicPr>
            <a:picLocks noChangeAspect="1"/>
          </p:cNvPicPr>
          <p:nvPr/>
        </p:nvPicPr>
        <p:blipFill>
          <a:blip r:embed="rId5"/>
          <a:stretch>
            <a:fillRect/>
          </a:stretch>
        </p:blipFill>
        <p:spPr>
          <a:xfrm>
            <a:off x="8280364" y="1146313"/>
            <a:ext cx="3911636" cy="5092245"/>
          </a:xfrm>
          <a:prstGeom prst="rect">
            <a:avLst/>
          </a:prstGeom>
        </p:spPr>
      </p:pic>
      <p:sp>
        <p:nvSpPr>
          <p:cNvPr id="25" name="Content Placeholder 2">
            <a:extLst>
              <a:ext uri="{FF2B5EF4-FFF2-40B4-BE49-F238E27FC236}">
                <a16:creationId xmlns:a16="http://schemas.microsoft.com/office/drawing/2014/main" id="{8FBDF24A-E8A2-4C11-8E91-3B9A15FEC04D}"/>
              </a:ext>
            </a:extLst>
          </p:cNvPr>
          <p:cNvSpPr txBox="1">
            <a:spLocks/>
          </p:cNvSpPr>
          <p:nvPr/>
        </p:nvSpPr>
        <p:spPr>
          <a:xfrm>
            <a:off x="416506" y="658262"/>
            <a:ext cx="4112126" cy="4703763"/>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buFont typeface="Arial" panose="020B0604020202020204" pitchFamily="34" charset="0"/>
              <a:buChar char="•"/>
            </a:pPr>
            <a:r>
              <a:rPr lang="en-US" sz="2800" dirty="0"/>
              <a:t>Improved Results</a:t>
            </a:r>
          </a:p>
          <a:p>
            <a:pPr lvl="1" algn="l"/>
            <a:endParaRPr lang="en-US" dirty="0"/>
          </a:p>
          <a:p>
            <a:pPr algn="l"/>
            <a:endParaRPr lang="en-US" sz="2800" dirty="0"/>
          </a:p>
        </p:txBody>
      </p:sp>
      <p:pic>
        <p:nvPicPr>
          <p:cNvPr id="29" name="Picture 28">
            <a:extLst>
              <a:ext uri="{FF2B5EF4-FFF2-40B4-BE49-F238E27FC236}">
                <a16:creationId xmlns:a16="http://schemas.microsoft.com/office/drawing/2014/main" id="{EB4553BF-9E0F-41D4-A277-37063767C1A2}"/>
              </a:ext>
            </a:extLst>
          </p:cNvPr>
          <p:cNvPicPr>
            <a:picLocks noChangeAspect="1"/>
          </p:cNvPicPr>
          <p:nvPr/>
        </p:nvPicPr>
        <p:blipFill>
          <a:blip r:embed="rId6"/>
          <a:stretch>
            <a:fillRect/>
          </a:stretch>
        </p:blipFill>
        <p:spPr>
          <a:xfrm>
            <a:off x="6820298" y="639890"/>
            <a:ext cx="5258181" cy="3171088"/>
          </a:xfrm>
          <a:prstGeom prst="rect">
            <a:avLst/>
          </a:prstGeom>
        </p:spPr>
      </p:pic>
      <p:pic>
        <p:nvPicPr>
          <p:cNvPr id="30" name="Picture 29" descr="A close up of a map&#10;&#10;Description automatically generated">
            <a:extLst>
              <a:ext uri="{FF2B5EF4-FFF2-40B4-BE49-F238E27FC236}">
                <a16:creationId xmlns:a16="http://schemas.microsoft.com/office/drawing/2014/main" id="{7CA52AA4-7CDB-4111-81DA-FB729CF6D586}"/>
              </a:ext>
            </a:extLst>
          </p:cNvPr>
          <p:cNvPicPr/>
          <p:nvPr/>
        </p:nvPicPr>
        <p:blipFill>
          <a:blip r:embed="rId7">
            <a:extLst>
              <a:ext uri="{28A0092B-C50C-407E-A947-70E740481C1C}">
                <a14:useLocalDpi xmlns:a14="http://schemas.microsoft.com/office/drawing/2010/main" val="0"/>
              </a:ext>
            </a:extLst>
          </a:blip>
          <a:stretch>
            <a:fillRect/>
          </a:stretch>
        </p:blipFill>
        <p:spPr>
          <a:xfrm>
            <a:off x="6756734" y="3850596"/>
            <a:ext cx="5385311" cy="2900713"/>
          </a:xfrm>
          <a:prstGeom prst="rect">
            <a:avLst/>
          </a:prstGeom>
        </p:spPr>
      </p:pic>
      <p:pic>
        <p:nvPicPr>
          <p:cNvPr id="37" name="Picture 36" descr="A close up of a map&#10;&#10;Description automatically generated">
            <a:extLst>
              <a:ext uri="{FF2B5EF4-FFF2-40B4-BE49-F238E27FC236}">
                <a16:creationId xmlns:a16="http://schemas.microsoft.com/office/drawing/2014/main" id="{4D74BF66-756A-4EB4-AFF7-B72BBD9672BC}"/>
              </a:ext>
            </a:extLst>
          </p:cNvPr>
          <p:cNvPicPr/>
          <p:nvPr/>
        </p:nvPicPr>
        <p:blipFill>
          <a:blip r:embed="rId8">
            <a:extLst>
              <a:ext uri="{28A0092B-C50C-407E-A947-70E740481C1C}">
                <a14:useLocalDpi xmlns:a14="http://schemas.microsoft.com/office/drawing/2010/main" val="0"/>
              </a:ext>
            </a:extLst>
          </a:blip>
          <a:stretch>
            <a:fillRect/>
          </a:stretch>
        </p:blipFill>
        <p:spPr>
          <a:xfrm>
            <a:off x="120384" y="1227262"/>
            <a:ext cx="6636626" cy="4073691"/>
          </a:xfrm>
          <a:prstGeom prst="rect">
            <a:avLst/>
          </a:prstGeom>
        </p:spPr>
      </p:pic>
      <p:pic>
        <p:nvPicPr>
          <p:cNvPr id="27" name="Picture 26">
            <a:extLst>
              <a:ext uri="{FF2B5EF4-FFF2-40B4-BE49-F238E27FC236}">
                <a16:creationId xmlns:a16="http://schemas.microsoft.com/office/drawing/2014/main" id="{43457FAA-C48C-4347-B2D7-7F67C3BC6DAE}"/>
              </a:ext>
            </a:extLst>
          </p:cNvPr>
          <p:cNvPicPr>
            <a:picLocks noChangeAspect="1"/>
          </p:cNvPicPr>
          <p:nvPr/>
        </p:nvPicPr>
        <p:blipFill rotWithShape="1">
          <a:blip r:embed="rId9"/>
          <a:srcRect b="12948"/>
          <a:stretch/>
        </p:blipFill>
        <p:spPr>
          <a:xfrm>
            <a:off x="152270" y="3995299"/>
            <a:ext cx="7078157" cy="2900714"/>
          </a:xfrm>
          <a:prstGeom prst="rect">
            <a:avLst/>
          </a:prstGeom>
        </p:spPr>
      </p:pic>
    </p:spTree>
    <p:extLst>
      <p:ext uri="{BB962C8B-B14F-4D97-AF65-F5344CB8AC3E}">
        <p14:creationId xmlns:p14="http://schemas.microsoft.com/office/powerpoint/2010/main" val="460269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E37A9B0-8DFC-4474-9F0A-612E661EF4EC}"/>
              </a:ext>
            </a:extLst>
          </p:cNvPr>
          <p:cNvSpPr>
            <a:spLocks noGrp="1"/>
          </p:cNvSpPr>
          <p:nvPr>
            <p:ph idx="15"/>
          </p:nvPr>
        </p:nvSpPr>
        <p:spPr/>
        <p:txBody>
          <a:bodyPr/>
          <a:lstStyle/>
          <a:p>
            <a:r>
              <a:rPr lang="en-US" dirty="0"/>
              <a:t>Topic 01</a:t>
            </a:r>
          </a:p>
        </p:txBody>
      </p:sp>
      <p:sp>
        <p:nvSpPr>
          <p:cNvPr id="3" name="Content Placeholder 2">
            <a:extLst>
              <a:ext uri="{FF2B5EF4-FFF2-40B4-BE49-F238E27FC236}">
                <a16:creationId xmlns:a16="http://schemas.microsoft.com/office/drawing/2014/main" id="{09548D1D-2547-44FC-BACD-2BCD769E2662}"/>
              </a:ext>
            </a:extLst>
          </p:cNvPr>
          <p:cNvSpPr>
            <a:spLocks noGrp="1"/>
          </p:cNvSpPr>
          <p:nvPr>
            <p:ph idx="1"/>
          </p:nvPr>
        </p:nvSpPr>
        <p:spPr/>
        <p:txBody>
          <a:bodyPr>
            <a:normAutofit/>
          </a:bodyPr>
          <a:lstStyle/>
          <a:p>
            <a:r>
              <a:rPr lang="en-US" sz="1400" dirty="0"/>
              <a:t>Lorem ipsum dolor sit amet, consectetuer adipiscing elit. Maecenas porttitor congue massa. Fusce posuere, magna sed pulvinar ultricies, purus lectus malesuada libero, sit amet commodo magna eros quis urna.</a:t>
            </a:r>
          </a:p>
          <a:p>
            <a:r>
              <a:rPr lang="en-US" sz="1400" dirty="0"/>
              <a:t>Lorem ipsum dolor sit amet, consectetuer adipiscing elit. Maecenas porttitor congue massa. Fusce posuere, magna sed pulvinar ultricies, purus lectus malesuada libero, sit amet commodo magna eros quis urna.</a:t>
            </a:r>
          </a:p>
        </p:txBody>
      </p:sp>
      <p:pic>
        <p:nvPicPr>
          <p:cNvPr id="85" name="Picture Placeholder 84" descr="Single gear">
            <a:extLst>
              <a:ext uri="{FF2B5EF4-FFF2-40B4-BE49-F238E27FC236}">
                <a16:creationId xmlns:a16="http://schemas.microsoft.com/office/drawing/2014/main" id="{65FBD7DF-30E8-9042-8A0D-0F64C33E0B41}"/>
              </a:ext>
            </a:extLst>
          </p:cNvPr>
          <p:cNvPicPr>
            <a:picLocks noGrp="1" noChangeAspect="1"/>
          </p:cNvPicPr>
          <p:nvPr>
            <p:ph type="pic" sz="quarter" idx="19"/>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a:fillRect/>
          </a:stretch>
        </p:blipFill>
        <p:spPr/>
      </p:pic>
      <p:sp>
        <p:nvSpPr>
          <p:cNvPr id="8" name="Content Placeholder 7">
            <a:extLst>
              <a:ext uri="{FF2B5EF4-FFF2-40B4-BE49-F238E27FC236}">
                <a16:creationId xmlns:a16="http://schemas.microsoft.com/office/drawing/2014/main" id="{D78F2DCC-A50E-40A1-81F9-70371D4AA42F}"/>
              </a:ext>
            </a:extLst>
          </p:cNvPr>
          <p:cNvSpPr>
            <a:spLocks noGrp="1"/>
          </p:cNvSpPr>
          <p:nvPr>
            <p:ph idx="16"/>
          </p:nvPr>
        </p:nvSpPr>
        <p:spPr/>
        <p:txBody>
          <a:bodyPr/>
          <a:lstStyle/>
          <a:p>
            <a:r>
              <a:rPr lang="en-US" dirty="0"/>
              <a:t>Topic 02</a:t>
            </a:r>
          </a:p>
        </p:txBody>
      </p:sp>
      <p:sp>
        <p:nvSpPr>
          <p:cNvPr id="6" name="Content Placeholder 5">
            <a:extLst>
              <a:ext uri="{FF2B5EF4-FFF2-40B4-BE49-F238E27FC236}">
                <a16:creationId xmlns:a16="http://schemas.microsoft.com/office/drawing/2014/main" id="{5CD639B0-7991-4B2B-9E50-32064EB91255}"/>
              </a:ext>
            </a:extLst>
          </p:cNvPr>
          <p:cNvSpPr>
            <a:spLocks noGrp="1"/>
          </p:cNvSpPr>
          <p:nvPr>
            <p:ph idx="14"/>
          </p:nvPr>
        </p:nvSpPr>
        <p:spPr/>
        <p:txBody>
          <a:bodyPr>
            <a:normAutofit/>
          </a:bodyPr>
          <a:lstStyle/>
          <a:p>
            <a:r>
              <a:rPr lang="en-US" sz="1400" dirty="0"/>
              <a:t>Lorem ipsum dolor sit amet, consectetuer adipiscing elit. Maecenas porttitor congue massa. Fusce posuere, magna sed pulvinar ultricies, purus lectus malesuada libero, sit amet commodo magna eros quis urna.</a:t>
            </a:r>
          </a:p>
          <a:p>
            <a:r>
              <a:rPr lang="en-US" sz="1400" dirty="0"/>
              <a:t>Lorem ipsum dolor sit amet, consectetuer adipiscing elit. Maecenas porttitor congue massa. Fusce posuere, magna sed pulvinar ultricies, purus lectus malesuada libero, sit amet commodo magna eros quis urna.</a:t>
            </a:r>
          </a:p>
        </p:txBody>
      </p:sp>
      <p:sp>
        <p:nvSpPr>
          <p:cNvPr id="4" name="Slide Number Placeholder 3">
            <a:extLst>
              <a:ext uri="{FF2B5EF4-FFF2-40B4-BE49-F238E27FC236}">
                <a16:creationId xmlns:a16="http://schemas.microsoft.com/office/drawing/2014/main" id="{1B5E3677-5FC4-4712-BA70-5DBE574539E2}"/>
              </a:ext>
            </a:extLst>
          </p:cNvPr>
          <p:cNvSpPr>
            <a:spLocks noGrp="1"/>
          </p:cNvSpPr>
          <p:nvPr>
            <p:ph type="sldNum" sz="quarter" idx="12"/>
          </p:nvPr>
        </p:nvSpPr>
        <p:spPr/>
        <p:txBody>
          <a:bodyPr/>
          <a:lstStyle/>
          <a:p>
            <a:fld id="{9EC71654-96A5-4280-94F3-931C61A9F92C}" type="slidenum">
              <a:rPr lang="en-US" smtClean="0"/>
              <a:pPr/>
              <a:t>9</a:t>
            </a:fld>
            <a:endParaRPr lang="en-US" dirty="0"/>
          </a:p>
        </p:txBody>
      </p:sp>
      <p:sp>
        <p:nvSpPr>
          <p:cNvPr id="12" name="Text Placeholder 2">
            <a:extLst>
              <a:ext uri="{FF2B5EF4-FFF2-40B4-BE49-F238E27FC236}">
                <a16:creationId xmlns:a16="http://schemas.microsoft.com/office/drawing/2014/main" id="{1C1F5316-CAFD-4953-8C9B-9FFB38D3CD64}"/>
              </a:ext>
            </a:extLst>
          </p:cNvPr>
          <p:cNvSpPr txBox="1">
            <a:spLocks/>
          </p:cNvSpPr>
          <p:nvPr/>
        </p:nvSpPr>
        <p:spPr>
          <a:xfrm>
            <a:off x="4510097" y="15386"/>
            <a:ext cx="4273514" cy="696531"/>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t>Revisions </a:t>
            </a:r>
            <a:r>
              <a:rPr lang="en-US" sz="4400" dirty="0"/>
              <a:t>(</a:t>
            </a:r>
            <a:r>
              <a:rPr lang="en-US" sz="4400" dirty="0" err="1"/>
              <a:t>con’t</a:t>
            </a:r>
            <a:r>
              <a:rPr lang="en-US" sz="4400" dirty="0"/>
              <a:t>)</a:t>
            </a:r>
          </a:p>
        </p:txBody>
      </p:sp>
      <p:pic>
        <p:nvPicPr>
          <p:cNvPr id="13" name="Picture 12">
            <a:extLst>
              <a:ext uri="{FF2B5EF4-FFF2-40B4-BE49-F238E27FC236}">
                <a16:creationId xmlns:a16="http://schemas.microsoft.com/office/drawing/2014/main" id="{AA865F78-1759-4E39-AD62-550A41E1FF7C}"/>
              </a:ext>
            </a:extLst>
          </p:cNvPr>
          <p:cNvPicPr>
            <a:picLocks noChangeAspect="1"/>
          </p:cNvPicPr>
          <p:nvPr/>
        </p:nvPicPr>
        <p:blipFill>
          <a:blip r:embed="rId5"/>
          <a:stretch>
            <a:fillRect/>
          </a:stretch>
        </p:blipFill>
        <p:spPr>
          <a:xfrm>
            <a:off x="219126" y="6132623"/>
            <a:ext cx="1652159" cy="646232"/>
          </a:xfrm>
          <a:prstGeom prst="rect">
            <a:avLst/>
          </a:prstGeom>
        </p:spPr>
      </p:pic>
      <p:pic>
        <p:nvPicPr>
          <p:cNvPr id="14" name="Picture 13">
            <a:extLst>
              <a:ext uri="{FF2B5EF4-FFF2-40B4-BE49-F238E27FC236}">
                <a16:creationId xmlns:a16="http://schemas.microsoft.com/office/drawing/2014/main" id="{9EF3FBD3-BB02-4D09-835C-2736F5331665}"/>
              </a:ext>
            </a:extLst>
          </p:cNvPr>
          <p:cNvPicPr>
            <a:picLocks noChangeAspect="1"/>
          </p:cNvPicPr>
          <p:nvPr/>
        </p:nvPicPr>
        <p:blipFill>
          <a:blip r:embed="rId5"/>
          <a:stretch>
            <a:fillRect/>
          </a:stretch>
        </p:blipFill>
        <p:spPr>
          <a:xfrm>
            <a:off x="0" y="1146313"/>
            <a:ext cx="3991252" cy="5053425"/>
          </a:xfrm>
          <a:prstGeom prst="rect">
            <a:avLst/>
          </a:prstGeom>
        </p:spPr>
      </p:pic>
      <p:pic>
        <p:nvPicPr>
          <p:cNvPr id="16" name="Picture 15">
            <a:extLst>
              <a:ext uri="{FF2B5EF4-FFF2-40B4-BE49-F238E27FC236}">
                <a16:creationId xmlns:a16="http://schemas.microsoft.com/office/drawing/2014/main" id="{070A98EE-B1B5-4EBF-9461-284F4201081E}"/>
              </a:ext>
            </a:extLst>
          </p:cNvPr>
          <p:cNvPicPr>
            <a:picLocks noChangeAspect="1"/>
          </p:cNvPicPr>
          <p:nvPr/>
        </p:nvPicPr>
        <p:blipFill>
          <a:blip r:embed="rId5"/>
          <a:stretch>
            <a:fillRect/>
          </a:stretch>
        </p:blipFill>
        <p:spPr>
          <a:xfrm>
            <a:off x="8280364" y="1146313"/>
            <a:ext cx="3911636" cy="5092245"/>
          </a:xfrm>
          <a:prstGeom prst="rect">
            <a:avLst/>
          </a:prstGeom>
        </p:spPr>
      </p:pic>
      <p:sp>
        <p:nvSpPr>
          <p:cNvPr id="26" name="Content Placeholder 2">
            <a:extLst>
              <a:ext uri="{FF2B5EF4-FFF2-40B4-BE49-F238E27FC236}">
                <a16:creationId xmlns:a16="http://schemas.microsoft.com/office/drawing/2014/main" id="{D4D82F69-0C19-4D73-ADD2-A9B43A144576}"/>
              </a:ext>
            </a:extLst>
          </p:cNvPr>
          <p:cNvSpPr txBox="1">
            <a:spLocks/>
          </p:cNvSpPr>
          <p:nvPr/>
        </p:nvSpPr>
        <p:spPr>
          <a:xfrm>
            <a:off x="173788" y="526246"/>
            <a:ext cx="4112126" cy="4703763"/>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buFont typeface="Arial" panose="020B0604020202020204" pitchFamily="34" charset="0"/>
              <a:buChar char="•"/>
            </a:pPr>
            <a:r>
              <a:rPr lang="en-US" sz="2800" dirty="0"/>
              <a:t>Flow Charts Developed </a:t>
            </a:r>
            <a:endParaRPr lang="en-US" dirty="0"/>
          </a:p>
          <a:p>
            <a:pPr algn="l"/>
            <a:endParaRPr lang="en-US" sz="2800" dirty="0"/>
          </a:p>
        </p:txBody>
      </p:sp>
      <p:pic>
        <p:nvPicPr>
          <p:cNvPr id="10" name="Picture 9">
            <a:extLst>
              <a:ext uri="{FF2B5EF4-FFF2-40B4-BE49-F238E27FC236}">
                <a16:creationId xmlns:a16="http://schemas.microsoft.com/office/drawing/2014/main" id="{2AEDEC4B-B183-45EB-8ABE-57DA73049F8F}"/>
              </a:ext>
            </a:extLst>
          </p:cNvPr>
          <p:cNvPicPr>
            <a:picLocks noChangeAspect="1"/>
          </p:cNvPicPr>
          <p:nvPr/>
        </p:nvPicPr>
        <p:blipFill rotWithShape="1">
          <a:blip r:embed="rId6"/>
          <a:srcRect l="835" t="1673" r="1721"/>
          <a:stretch/>
        </p:blipFill>
        <p:spPr>
          <a:xfrm>
            <a:off x="6160397" y="1784706"/>
            <a:ext cx="5901044" cy="4453852"/>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DDFD6382-CAE8-47A4-875B-BC5DB4456F31}"/>
              </a:ext>
            </a:extLst>
          </p:cNvPr>
          <p:cNvPicPr>
            <a:picLocks noChangeAspect="1"/>
          </p:cNvPicPr>
          <p:nvPr/>
        </p:nvPicPr>
        <p:blipFill>
          <a:blip r:embed="rId7"/>
          <a:stretch>
            <a:fillRect/>
          </a:stretch>
        </p:blipFill>
        <p:spPr>
          <a:xfrm>
            <a:off x="0" y="995341"/>
            <a:ext cx="6510125" cy="428763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58708866"/>
      </p:ext>
    </p:extLst>
  </p:cSld>
  <p:clrMapOvr>
    <a:masterClrMapping/>
  </p:clrMapOvr>
</p:sld>
</file>

<file path=ppt/theme/theme1.xml><?xml version="1.0" encoding="utf-8"?>
<a:theme xmlns:a="http://schemas.openxmlformats.org/drawingml/2006/main" name="Office Theme">
  <a:themeElements>
    <a:clrScheme name="Contoso v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ontoso v1">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076243_Blue spheres presentation_RVA_v5" id="{E4C0B511-76E7-4C07-AFEA-8FEA0A5A8C84}" vid="{3A463146-28EF-4F73-B63C-03710F66E2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EA9B47F-3DD8-4645-81DC-B88780643C0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31071E6-22AE-499A-B09C-BF21CF5F74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C07E3D-60A7-4F4E-8208-D9CCD01982C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Blue spheres presentation</Template>
  <TotalTime>1889</TotalTime>
  <Words>2746</Words>
  <Application>Microsoft Office PowerPoint</Application>
  <PresentationFormat>Widescreen</PresentationFormat>
  <Paragraphs>308</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Corbel</vt:lpstr>
      <vt:lpstr>Times New Roman</vt:lpstr>
      <vt:lpstr>Office Theme</vt:lpstr>
      <vt:lpstr>PowerPoint Presentation</vt:lpstr>
      <vt:lpstr>Introduction</vt:lpstr>
      <vt:lpstr>PowerPoint Presentation</vt:lpstr>
      <vt:lpstr>PowerPoint Presentation</vt:lpstr>
      <vt:lpstr>Pilot</vt:lpstr>
      <vt:lpstr>PowerPoint Presentation</vt:lpstr>
      <vt:lpstr>Plan Modification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Recommendations</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Dan Scarpa</dc:creator>
  <cp:lastModifiedBy>Dan Scarpa</cp:lastModifiedBy>
  <cp:revision>86</cp:revision>
  <dcterms:created xsi:type="dcterms:W3CDTF">2020-08-22T16:46:56Z</dcterms:created>
  <dcterms:modified xsi:type="dcterms:W3CDTF">2021-01-13T22:35:53Z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